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1.xml" ContentType="application/vnd.openxmlformats-officedocument.wordprocessingml.footer+xml"/>
  <Override PartName="/word/header2.xml" ContentType="application/vnd.openxmlformats-officedocument.wordprocessingml.header+xml"/>
  <Override PartName="/word/footnotes.xml" ContentType="application/vnd.openxmlformats-officedocument.wordprocessingml.footnotes+xml"/>
  <Override PartName="/word/header4.xml" ContentType="application/vnd.openxmlformats-officedocument.wordprocessingml.header+xml"/>
  <Override PartName="/word/endnotes.xml" ContentType="application/vnd.openxmlformats-officedocument.wordprocessingml.endnotes+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2EA78129" w14:textId="1EE559A9" w:rsidR="003A5739" w:rsidRPr="003A5739" w:rsidRDefault="00EA6FD9" w:rsidP="003A5739">
      <w:pPr>
        <w:spacing w:before="5160" w:after="0"/>
        <w:rPr>
          <w:rStyle w:val="Heading1Char"/>
          <w:rFonts w:eastAsia="Cambria"/>
          <w:color w:val="FFFFFF" w:themeColor="background1"/>
        </w:rPr>
      </w:pPr>
      <w:bookmarkStart w:id="0" w:name="_Toc427577422"/>
      <w:bookmarkStart w:id="1" w:name="_Toc429397441"/>
      <w:bookmarkStart w:id="2" w:name="_Toc429467312"/>
      <w:r>
        <w:rPr>
          <w:noProof/>
          <w:lang w:eastAsia="en-AU"/>
        </w:rPr>
        <w:drawing>
          <wp:anchor distT="0" distB="0" distL="114300" distR="114300" simplePos="0" relativeHeight="251665408" behindDoc="0" locked="0" layoutInCell="1" allowOverlap="1" wp14:anchorId="5FAD7831" wp14:editId="0FFB4A8C">
            <wp:simplePos x="0" y="0"/>
            <wp:positionH relativeFrom="column">
              <wp:posOffset>-689610</wp:posOffset>
            </wp:positionH>
            <wp:positionV relativeFrom="paragraph">
              <wp:posOffset>-1214120</wp:posOffset>
            </wp:positionV>
            <wp:extent cx="7576263" cy="10714587"/>
            <wp:effectExtent l="0" t="0" r="5715" b="0"/>
            <wp:wrapNone/>
            <wp:docPr id="1" name="Picture 1" descr="Participating in the Emissions Reduction Fund - Using the land and sea transport method" title="Participating in the Emissions Reduction Fund - Using the land and sea transport metho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D 122_ERF_Land and sea transport cover.jpg"/>
                    <pic:cNvPicPr/>
                  </pic:nvPicPr>
                  <pic:blipFill>
                    <a:blip r:embed="rId8" cstate="screen">
                      <a:extLst>
                        <a:ext uri="{28A0092B-C50C-407E-A947-70E740481C1C}">
                          <a14:useLocalDpi xmlns:a14="http://schemas.microsoft.com/office/drawing/2010/main"/>
                        </a:ext>
                      </a:extLst>
                    </a:blip>
                    <a:stretch>
                      <a:fillRect/>
                    </a:stretch>
                  </pic:blipFill>
                  <pic:spPr>
                    <a:xfrm>
                      <a:off x="0" y="0"/>
                      <a:ext cx="7576263" cy="10714587"/>
                    </a:xfrm>
                    <a:prstGeom prst="rect">
                      <a:avLst/>
                    </a:prstGeom>
                  </pic:spPr>
                </pic:pic>
              </a:graphicData>
            </a:graphic>
            <wp14:sizeRelH relativeFrom="page">
              <wp14:pctWidth>0</wp14:pctWidth>
            </wp14:sizeRelH>
            <wp14:sizeRelV relativeFrom="page">
              <wp14:pctHeight>0</wp14:pctHeight>
            </wp14:sizeRelV>
          </wp:anchor>
        </w:drawing>
      </w:r>
      <w:r w:rsidR="009B7FE7">
        <w:rPr>
          <w:rStyle w:val="Heading1Char"/>
          <w:rFonts w:eastAsia="Cambria"/>
          <w:color w:val="FFFFFF" w:themeColor="background1"/>
        </w:rPr>
        <w:t>Participating in the Emissions Reduction Fund</w:t>
      </w:r>
      <w:bookmarkEnd w:id="0"/>
      <w:bookmarkEnd w:id="1"/>
      <w:bookmarkEnd w:id="2"/>
    </w:p>
    <w:p w14:paraId="6B12CBB2" w14:textId="0D5E8720" w:rsidR="003A5739" w:rsidRPr="003A5739" w:rsidRDefault="009B7FE7" w:rsidP="003A5739">
      <w:pPr>
        <w:pStyle w:val="Heading2"/>
        <w:rPr>
          <w:color w:val="FFFFFF" w:themeColor="background1"/>
        </w:rPr>
      </w:pPr>
      <w:bookmarkStart w:id="3" w:name="_Toc427317061"/>
      <w:bookmarkStart w:id="4" w:name="_Toc427577423"/>
      <w:bookmarkStart w:id="5" w:name="_Toc429397442"/>
      <w:bookmarkStart w:id="6" w:name="_Toc429467313"/>
      <w:r>
        <w:rPr>
          <w:color w:val="FFFFFF" w:themeColor="background1"/>
        </w:rPr>
        <w:t>Using the</w:t>
      </w:r>
      <w:r w:rsidR="00DA4387">
        <w:rPr>
          <w:color w:val="FFFFFF" w:themeColor="background1"/>
        </w:rPr>
        <w:t xml:space="preserve"> land and sea transport </w:t>
      </w:r>
      <w:r>
        <w:rPr>
          <w:color w:val="FFFFFF" w:themeColor="background1"/>
        </w:rPr>
        <w:t>method</w:t>
      </w:r>
      <w:bookmarkEnd w:id="3"/>
      <w:bookmarkEnd w:id="4"/>
      <w:bookmarkEnd w:id="5"/>
      <w:bookmarkEnd w:id="6"/>
    </w:p>
    <w:p w14:paraId="4B1D68A5" w14:textId="2CFDBAF1" w:rsidR="003A5739" w:rsidRPr="003A5739" w:rsidRDefault="000A320A">
      <w:pPr>
        <w:spacing w:after="0"/>
        <w:rPr>
          <w:color w:val="FFFFFF" w:themeColor="background1"/>
        </w:rPr>
      </w:pPr>
      <w:r>
        <w:rPr>
          <w:color w:val="FFFFFF" w:themeColor="background1"/>
        </w:rPr>
        <w:t>Version 1 August 2015</w:t>
      </w:r>
    </w:p>
    <w:p w14:paraId="7DE927B7" w14:textId="77777777" w:rsidR="000E20E5" w:rsidRDefault="003A5739" w:rsidP="00401FFE">
      <w:r w:rsidRPr="00576C9A">
        <w:br w:type="page"/>
      </w:r>
    </w:p>
    <w:p w14:paraId="56DDB63C" w14:textId="77777777" w:rsidR="00F35255" w:rsidRDefault="00397EC6" w:rsidP="00397EC6">
      <w:pPr>
        <w:pStyle w:val="Heading1"/>
        <w:rPr>
          <w:noProof/>
        </w:rPr>
      </w:pPr>
      <w:bookmarkStart w:id="7" w:name="_Toc427577425"/>
      <w:bookmarkStart w:id="8" w:name="_Toc429397443"/>
      <w:bookmarkStart w:id="9" w:name="_Toc429467314"/>
      <w:r>
        <w:lastRenderedPageBreak/>
        <w:t>Contents</w:t>
      </w:r>
      <w:bookmarkEnd w:id="7"/>
      <w:bookmarkEnd w:id="8"/>
      <w:bookmarkEnd w:id="9"/>
      <w:r>
        <w:fldChar w:fldCharType="begin"/>
      </w:r>
      <w:r>
        <w:instrText xml:space="preserve"> TOC \o "1-3" \h \z \u </w:instrText>
      </w:r>
      <w:r>
        <w:fldChar w:fldCharType="separate"/>
      </w:r>
    </w:p>
    <w:p w14:paraId="07BEB5A6"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15" w:history="1">
        <w:r w:rsidR="00F35255" w:rsidRPr="006F4E38">
          <w:rPr>
            <w:rStyle w:val="Hyperlink"/>
            <w:noProof/>
            <w:lang w:val="en-GB"/>
          </w:rPr>
          <w:t>Why participate?</w:t>
        </w:r>
        <w:r w:rsidR="00F35255">
          <w:rPr>
            <w:noProof/>
            <w:webHidden/>
          </w:rPr>
          <w:tab/>
        </w:r>
        <w:r w:rsidR="00F35255">
          <w:rPr>
            <w:noProof/>
            <w:webHidden/>
          </w:rPr>
          <w:fldChar w:fldCharType="begin"/>
        </w:r>
        <w:r w:rsidR="00F35255">
          <w:rPr>
            <w:noProof/>
            <w:webHidden/>
          </w:rPr>
          <w:instrText xml:space="preserve"> PAGEREF _Toc429467315 \h </w:instrText>
        </w:r>
        <w:r w:rsidR="00F35255">
          <w:rPr>
            <w:noProof/>
            <w:webHidden/>
          </w:rPr>
        </w:r>
        <w:r w:rsidR="00F35255">
          <w:rPr>
            <w:noProof/>
            <w:webHidden/>
          </w:rPr>
          <w:fldChar w:fldCharType="separate"/>
        </w:r>
        <w:r w:rsidR="000F3145">
          <w:rPr>
            <w:noProof/>
            <w:webHidden/>
          </w:rPr>
          <w:t>2</w:t>
        </w:r>
        <w:r w:rsidR="00F35255">
          <w:rPr>
            <w:noProof/>
            <w:webHidden/>
          </w:rPr>
          <w:fldChar w:fldCharType="end"/>
        </w:r>
      </w:hyperlink>
    </w:p>
    <w:p w14:paraId="3A4B5D53"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16" w:history="1">
        <w:r w:rsidR="00F35255" w:rsidRPr="006F4E38">
          <w:rPr>
            <w:rStyle w:val="Hyperlink"/>
            <w:noProof/>
            <w:lang w:val="en-GB"/>
          </w:rPr>
          <w:t>Using this booklet</w:t>
        </w:r>
        <w:r w:rsidR="00F35255">
          <w:rPr>
            <w:noProof/>
            <w:webHidden/>
          </w:rPr>
          <w:tab/>
        </w:r>
        <w:r w:rsidR="00F35255">
          <w:rPr>
            <w:noProof/>
            <w:webHidden/>
          </w:rPr>
          <w:fldChar w:fldCharType="begin"/>
        </w:r>
        <w:r w:rsidR="00F35255">
          <w:rPr>
            <w:noProof/>
            <w:webHidden/>
          </w:rPr>
          <w:instrText xml:space="preserve"> PAGEREF _Toc429467316 \h </w:instrText>
        </w:r>
        <w:r w:rsidR="00F35255">
          <w:rPr>
            <w:noProof/>
            <w:webHidden/>
          </w:rPr>
        </w:r>
        <w:r w:rsidR="00F35255">
          <w:rPr>
            <w:noProof/>
            <w:webHidden/>
          </w:rPr>
          <w:fldChar w:fldCharType="separate"/>
        </w:r>
        <w:r w:rsidR="000F3145">
          <w:rPr>
            <w:noProof/>
            <w:webHidden/>
          </w:rPr>
          <w:t>2</w:t>
        </w:r>
        <w:r w:rsidR="00F35255">
          <w:rPr>
            <w:noProof/>
            <w:webHidden/>
          </w:rPr>
          <w:fldChar w:fldCharType="end"/>
        </w:r>
      </w:hyperlink>
    </w:p>
    <w:p w14:paraId="7847FF95" w14:textId="77777777" w:rsidR="00F35255" w:rsidRDefault="00012190">
      <w:pPr>
        <w:pStyle w:val="TOC1"/>
        <w:tabs>
          <w:tab w:val="right" w:leader="dot" w:pos="9730"/>
        </w:tabs>
        <w:rPr>
          <w:rFonts w:eastAsiaTheme="minorEastAsia" w:cstheme="minorBidi"/>
          <w:noProof/>
          <w:color w:val="auto"/>
          <w:szCs w:val="22"/>
          <w:lang w:eastAsia="en-AU"/>
        </w:rPr>
      </w:pPr>
      <w:hyperlink w:anchor="_Toc429467317" w:history="1">
        <w:r w:rsidR="00F35255" w:rsidRPr="006F4E38">
          <w:rPr>
            <w:rStyle w:val="Hyperlink"/>
            <w:noProof/>
          </w:rPr>
          <w:t>Land and sea transport projects</w:t>
        </w:r>
        <w:r w:rsidR="00F35255">
          <w:rPr>
            <w:noProof/>
            <w:webHidden/>
          </w:rPr>
          <w:tab/>
        </w:r>
        <w:r w:rsidR="00F35255">
          <w:rPr>
            <w:noProof/>
            <w:webHidden/>
          </w:rPr>
          <w:fldChar w:fldCharType="begin"/>
        </w:r>
        <w:r w:rsidR="00F35255">
          <w:rPr>
            <w:noProof/>
            <w:webHidden/>
          </w:rPr>
          <w:instrText xml:space="preserve"> PAGEREF _Toc429467317 \h </w:instrText>
        </w:r>
        <w:r w:rsidR="00F35255">
          <w:rPr>
            <w:noProof/>
            <w:webHidden/>
          </w:rPr>
        </w:r>
        <w:r w:rsidR="00F35255">
          <w:rPr>
            <w:noProof/>
            <w:webHidden/>
          </w:rPr>
          <w:fldChar w:fldCharType="separate"/>
        </w:r>
        <w:r w:rsidR="000F3145">
          <w:rPr>
            <w:noProof/>
            <w:webHidden/>
          </w:rPr>
          <w:t>3</w:t>
        </w:r>
        <w:r w:rsidR="00F35255">
          <w:rPr>
            <w:noProof/>
            <w:webHidden/>
          </w:rPr>
          <w:fldChar w:fldCharType="end"/>
        </w:r>
      </w:hyperlink>
    </w:p>
    <w:p w14:paraId="7D24ED70"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18" w:history="1">
        <w:r w:rsidR="00F35255" w:rsidRPr="006F4E38">
          <w:rPr>
            <w:rStyle w:val="Hyperlink"/>
            <w:noProof/>
          </w:rPr>
          <w:t>Overview</w:t>
        </w:r>
        <w:r w:rsidR="00F35255">
          <w:rPr>
            <w:noProof/>
            <w:webHidden/>
          </w:rPr>
          <w:tab/>
        </w:r>
        <w:r w:rsidR="00F35255">
          <w:rPr>
            <w:noProof/>
            <w:webHidden/>
          </w:rPr>
          <w:fldChar w:fldCharType="begin"/>
        </w:r>
        <w:r w:rsidR="00F35255">
          <w:rPr>
            <w:noProof/>
            <w:webHidden/>
          </w:rPr>
          <w:instrText xml:space="preserve"> PAGEREF _Toc429467318 \h </w:instrText>
        </w:r>
        <w:r w:rsidR="00F35255">
          <w:rPr>
            <w:noProof/>
            <w:webHidden/>
          </w:rPr>
        </w:r>
        <w:r w:rsidR="00F35255">
          <w:rPr>
            <w:noProof/>
            <w:webHidden/>
          </w:rPr>
          <w:fldChar w:fldCharType="separate"/>
        </w:r>
        <w:r w:rsidR="000F3145">
          <w:rPr>
            <w:noProof/>
            <w:webHidden/>
          </w:rPr>
          <w:t>3</w:t>
        </w:r>
        <w:r w:rsidR="00F35255">
          <w:rPr>
            <w:noProof/>
            <w:webHidden/>
          </w:rPr>
          <w:fldChar w:fldCharType="end"/>
        </w:r>
      </w:hyperlink>
    </w:p>
    <w:p w14:paraId="0CB5DAB3"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19" w:history="1">
        <w:r w:rsidR="00F35255" w:rsidRPr="006F4E38">
          <w:rPr>
            <w:rStyle w:val="Hyperlink"/>
            <w:noProof/>
          </w:rPr>
          <w:t>Essential reading</w:t>
        </w:r>
        <w:r w:rsidR="00F35255">
          <w:rPr>
            <w:noProof/>
            <w:webHidden/>
          </w:rPr>
          <w:tab/>
        </w:r>
        <w:r w:rsidR="00F35255">
          <w:rPr>
            <w:noProof/>
            <w:webHidden/>
          </w:rPr>
          <w:fldChar w:fldCharType="begin"/>
        </w:r>
        <w:r w:rsidR="00F35255">
          <w:rPr>
            <w:noProof/>
            <w:webHidden/>
          </w:rPr>
          <w:instrText xml:space="preserve"> PAGEREF _Toc429467319 \h </w:instrText>
        </w:r>
        <w:r w:rsidR="00F35255">
          <w:rPr>
            <w:noProof/>
            <w:webHidden/>
          </w:rPr>
        </w:r>
        <w:r w:rsidR="00F35255">
          <w:rPr>
            <w:noProof/>
            <w:webHidden/>
          </w:rPr>
          <w:fldChar w:fldCharType="separate"/>
        </w:r>
        <w:r w:rsidR="000F3145">
          <w:rPr>
            <w:noProof/>
            <w:webHidden/>
          </w:rPr>
          <w:t>3</w:t>
        </w:r>
        <w:r w:rsidR="00F35255">
          <w:rPr>
            <w:noProof/>
            <w:webHidden/>
          </w:rPr>
          <w:fldChar w:fldCharType="end"/>
        </w:r>
      </w:hyperlink>
    </w:p>
    <w:p w14:paraId="3793C5FE" w14:textId="77777777" w:rsidR="00F35255" w:rsidRDefault="00012190">
      <w:pPr>
        <w:pStyle w:val="TOC1"/>
        <w:tabs>
          <w:tab w:val="right" w:leader="dot" w:pos="9730"/>
        </w:tabs>
        <w:rPr>
          <w:rFonts w:eastAsiaTheme="minorEastAsia" w:cstheme="minorBidi"/>
          <w:noProof/>
          <w:color w:val="auto"/>
          <w:szCs w:val="22"/>
          <w:lang w:eastAsia="en-AU"/>
        </w:rPr>
      </w:pPr>
      <w:hyperlink w:anchor="_Toc429467320" w:history="1">
        <w:r w:rsidR="00F35255" w:rsidRPr="006F4E38">
          <w:rPr>
            <w:rStyle w:val="Hyperlink"/>
            <w:noProof/>
          </w:rPr>
          <w:t>What does a land and sea transport project look like?</w:t>
        </w:r>
        <w:r w:rsidR="00F35255">
          <w:rPr>
            <w:noProof/>
            <w:webHidden/>
          </w:rPr>
          <w:tab/>
        </w:r>
        <w:r w:rsidR="00F35255">
          <w:rPr>
            <w:noProof/>
            <w:webHidden/>
          </w:rPr>
          <w:fldChar w:fldCharType="begin"/>
        </w:r>
        <w:r w:rsidR="00F35255">
          <w:rPr>
            <w:noProof/>
            <w:webHidden/>
          </w:rPr>
          <w:instrText xml:space="preserve"> PAGEREF _Toc429467320 \h </w:instrText>
        </w:r>
        <w:r w:rsidR="00F35255">
          <w:rPr>
            <w:noProof/>
            <w:webHidden/>
          </w:rPr>
        </w:r>
        <w:r w:rsidR="00F35255">
          <w:rPr>
            <w:noProof/>
            <w:webHidden/>
          </w:rPr>
          <w:fldChar w:fldCharType="separate"/>
        </w:r>
        <w:r w:rsidR="000F3145">
          <w:rPr>
            <w:noProof/>
            <w:webHidden/>
          </w:rPr>
          <w:t>5</w:t>
        </w:r>
        <w:r w:rsidR="00F35255">
          <w:rPr>
            <w:noProof/>
            <w:webHidden/>
          </w:rPr>
          <w:fldChar w:fldCharType="end"/>
        </w:r>
      </w:hyperlink>
    </w:p>
    <w:p w14:paraId="3B1F6742"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21" w:history="1">
        <w:r w:rsidR="00F35255" w:rsidRPr="006F4E38">
          <w:rPr>
            <w:rStyle w:val="Hyperlink"/>
            <w:noProof/>
          </w:rPr>
          <w:t>Types of projects</w:t>
        </w:r>
        <w:r w:rsidR="00F35255">
          <w:rPr>
            <w:noProof/>
            <w:webHidden/>
          </w:rPr>
          <w:tab/>
        </w:r>
        <w:r w:rsidR="00F35255">
          <w:rPr>
            <w:noProof/>
            <w:webHidden/>
          </w:rPr>
          <w:fldChar w:fldCharType="begin"/>
        </w:r>
        <w:r w:rsidR="00F35255">
          <w:rPr>
            <w:noProof/>
            <w:webHidden/>
          </w:rPr>
          <w:instrText xml:space="preserve"> PAGEREF _Toc429467321 \h </w:instrText>
        </w:r>
        <w:r w:rsidR="00F35255">
          <w:rPr>
            <w:noProof/>
            <w:webHidden/>
          </w:rPr>
        </w:r>
        <w:r w:rsidR="00F35255">
          <w:rPr>
            <w:noProof/>
            <w:webHidden/>
          </w:rPr>
          <w:fldChar w:fldCharType="separate"/>
        </w:r>
        <w:r w:rsidR="000F3145">
          <w:rPr>
            <w:noProof/>
            <w:webHidden/>
          </w:rPr>
          <w:t>5</w:t>
        </w:r>
        <w:r w:rsidR="00F35255">
          <w:rPr>
            <w:noProof/>
            <w:webHidden/>
          </w:rPr>
          <w:fldChar w:fldCharType="end"/>
        </w:r>
      </w:hyperlink>
    </w:p>
    <w:p w14:paraId="3EC91B7B" w14:textId="77777777" w:rsidR="00F35255" w:rsidRDefault="00012190">
      <w:pPr>
        <w:pStyle w:val="TOC1"/>
        <w:tabs>
          <w:tab w:val="right" w:leader="dot" w:pos="9730"/>
        </w:tabs>
        <w:rPr>
          <w:rFonts w:eastAsiaTheme="minorEastAsia" w:cstheme="minorBidi"/>
          <w:noProof/>
          <w:color w:val="auto"/>
          <w:szCs w:val="22"/>
          <w:lang w:eastAsia="en-AU"/>
        </w:rPr>
      </w:pPr>
      <w:hyperlink w:anchor="_Toc429467322" w:history="1">
        <w:r w:rsidR="00F35255" w:rsidRPr="006F4E38">
          <w:rPr>
            <w:rStyle w:val="Hyperlink"/>
            <w:noProof/>
            <w:lang w:val="en-GB"/>
          </w:rPr>
          <w:t>Setting up and running a land and sea transport project</w:t>
        </w:r>
        <w:r w:rsidR="00F35255">
          <w:rPr>
            <w:noProof/>
            <w:webHidden/>
          </w:rPr>
          <w:tab/>
        </w:r>
        <w:r w:rsidR="00F35255">
          <w:rPr>
            <w:noProof/>
            <w:webHidden/>
          </w:rPr>
          <w:fldChar w:fldCharType="begin"/>
        </w:r>
        <w:r w:rsidR="00F35255">
          <w:rPr>
            <w:noProof/>
            <w:webHidden/>
          </w:rPr>
          <w:instrText xml:space="preserve"> PAGEREF _Toc429467322 \h </w:instrText>
        </w:r>
        <w:r w:rsidR="00F35255">
          <w:rPr>
            <w:noProof/>
            <w:webHidden/>
          </w:rPr>
        </w:r>
        <w:r w:rsidR="00F35255">
          <w:rPr>
            <w:noProof/>
            <w:webHidden/>
          </w:rPr>
          <w:fldChar w:fldCharType="separate"/>
        </w:r>
        <w:r w:rsidR="000F3145">
          <w:rPr>
            <w:noProof/>
            <w:webHidden/>
          </w:rPr>
          <w:t>7</w:t>
        </w:r>
        <w:r w:rsidR="00F35255">
          <w:rPr>
            <w:noProof/>
            <w:webHidden/>
          </w:rPr>
          <w:fldChar w:fldCharType="end"/>
        </w:r>
      </w:hyperlink>
    </w:p>
    <w:p w14:paraId="4430029E"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23" w:history="1">
        <w:r w:rsidR="00F35255" w:rsidRPr="006F4E38">
          <w:rPr>
            <w:rStyle w:val="Hyperlink"/>
            <w:noProof/>
            <w:lang w:val="en-GB"/>
          </w:rPr>
          <w:t>Establish the land and sea transport project</w:t>
        </w:r>
        <w:r w:rsidR="00F35255">
          <w:rPr>
            <w:noProof/>
            <w:webHidden/>
          </w:rPr>
          <w:tab/>
        </w:r>
        <w:r w:rsidR="00F35255">
          <w:rPr>
            <w:noProof/>
            <w:webHidden/>
          </w:rPr>
          <w:fldChar w:fldCharType="begin"/>
        </w:r>
        <w:r w:rsidR="00F35255">
          <w:rPr>
            <w:noProof/>
            <w:webHidden/>
          </w:rPr>
          <w:instrText xml:space="preserve"> PAGEREF _Toc429467323 \h </w:instrText>
        </w:r>
        <w:r w:rsidR="00F35255">
          <w:rPr>
            <w:noProof/>
            <w:webHidden/>
          </w:rPr>
        </w:r>
        <w:r w:rsidR="00F35255">
          <w:rPr>
            <w:noProof/>
            <w:webHidden/>
          </w:rPr>
          <w:fldChar w:fldCharType="separate"/>
        </w:r>
        <w:r w:rsidR="000F3145">
          <w:rPr>
            <w:noProof/>
            <w:webHidden/>
          </w:rPr>
          <w:t>7</w:t>
        </w:r>
        <w:r w:rsidR="00F35255">
          <w:rPr>
            <w:noProof/>
            <w:webHidden/>
          </w:rPr>
          <w:fldChar w:fldCharType="end"/>
        </w:r>
      </w:hyperlink>
    </w:p>
    <w:p w14:paraId="00E14570" w14:textId="77777777" w:rsidR="00F35255" w:rsidRDefault="00012190">
      <w:pPr>
        <w:pStyle w:val="TOC3"/>
        <w:tabs>
          <w:tab w:val="right" w:leader="dot" w:pos="9730"/>
        </w:tabs>
        <w:rPr>
          <w:rFonts w:eastAsiaTheme="minorEastAsia" w:cstheme="minorBidi"/>
          <w:noProof/>
          <w:color w:val="auto"/>
          <w:szCs w:val="22"/>
          <w:lang w:eastAsia="en-AU"/>
        </w:rPr>
      </w:pPr>
      <w:hyperlink w:anchor="_Toc429467324" w:history="1">
        <w:r w:rsidR="00F35255" w:rsidRPr="006F4E38">
          <w:rPr>
            <w:rStyle w:val="Hyperlink"/>
            <w:noProof/>
          </w:rPr>
          <w:t>Mode switching in land and sea transport projects</w:t>
        </w:r>
        <w:r w:rsidR="00F35255">
          <w:rPr>
            <w:noProof/>
            <w:webHidden/>
          </w:rPr>
          <w:tab/>
        </w:r>
        <w:r w:rsidR="00F35255">
          <w:rPr>
            <w:noProof/>
            <w:webHidden/>
          </w:rPr>
          <w:fldChar w:fldCharType="begin"/>
        </w:r>
        <w:r w:rsidR="00F35255">
          <w:rPr>
            <w:noProof/>
            <w:webHidden/>
          </w:rPr>
          <w:instrText xml:space="preserve"> PAGEREF _Toc429467324 \h </w:instrText>
        </w:r>
        <w:r w:rsidR="00F35255">
          <w:rPr>
            <w:noProof/>
            <w:webHidden/>
          </w:rPr>
        </w:r>
        <w:r w:rsidR="00F35255">
          <w:rPr>
            <w:noProof/>
            <w:webHidden/>
          </w:rPr>
          <w:fldChar w:fldCharType="separate"/>
        </w:r>
        <w:r w:rsidR="000F3145">
          <w:rPr>
            <w:noProof/>
            <w:webHidden/>
          </w:rPr>
          <w:t>8</w:t>
        </w:r>
        <w:r w:rsidR="00F35255">
          <w:rPr>
            <w:noProof/>
            <w:webHidden/>
          </w:rPr>
          <w:fldChar w:fldCharType="end"/>
        </w:r>
      </w:hyperlink>
    </w:p>
    <w:p w14:paraId="5D318B97"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25" w:history="1">
        <w:r w:rsidR="00F35255" w:rsidRPr="006F4E38">
          <w:rPr>
            <w:rStyle w:val="Hyperlink"/>
            <w:noProof/>
            <w:lang w:val="en-GB"/>
          </w:rPr>
          <w:t>Calculate emission reductions</w:t>
        </w:r>
        <w:r w:rsidR="00F35255">
          <w:rPr>
            <w:noProof/>
            <w:webHidden/>
          </w:rPr>
          <w:tab/>
        </w:r>
        <w:r w:rsidR="00F35255">
          <w:rPr>
            <w:noProof/>
            <w:webHidden/>
          </w:rPr>
          <w:fldChar w:fldCharType="begin"/>
        </w:r>
        <w:r w:rsidR="00F35255">
          <w:rPr>
            <w:noProof/>
            <w:webHidden/>
          </w:rPr>
          <w:instrText xml:space="preserve"> PAGEREF _Toc429467325 \h </w:instrText>
        </w:r>
        <w:r w:rsidR="00F35255">
          <w:rPr>
            <w:noProof/>
            <w:webHidden/>
          </w:rPr>
        </w:r>
        <w:r w:rsidR="00F35255">
          <w:rPr>
            <w:noProof/>
            <w:webHidden/>
          </w:rPr>
          <w:fldChar w:fldCharType="separate"/>
        </w:r>
        <w:r w:rsidR="000F3145">
          <w:rPr>
            <w:noProof/>
            <w:webHidden/>
          </w:rPr>
          <w:t>9</w:t>
        </w:r>
        <w:r w:rsidR="00F35255">
          <w:rPr>
            <w:noProof/>
            <w:webHidden/>
          </w:rPr>
          <w:fldChar w:fldCharType="end"/>
        </w:r>
      </w:hyperlink>
    </w:p>
    <w:p w14:paraId="50C4F8A5" w14:textId="77777777" w:rsidR="00F35255" w:rsidRDefault="00012190">
      <w:pPr>
        <w:pStyle w:val="TOC3"/>
        <w:tabs>
          <w:tab w:val="right" w:leader="dot" w:pos="9730"/>
        </w:tabs>
        <w:rPr>
          <w:rFonts w:eastAsiaTheme="minorEastAsia" w:cstheme="minorBidi"/>
          <w:noProof/>
          <w:color w:val="auto"/>
          <w:szCs w:val="22"/>
          <w:lang w:eastAsia="en-AU"/>
        </w:rPr>
      </w:pPr>
      <w:hyperlink w:anchor="_Toc429467326" w:history="1">
        <w:r w:rsidR="00F35255" w:rsidRPr="006F4E38">
          <w:rPr>
            <w:rStyle w:val="Hyperlink"/>
            <w:noProof/>
          </w:rPr>
          <w:t>Calculate project baseline emissions intensity</w:t>
        </w:r>
        <w:r w:rsidR="00F35255">
          <w:rPr>
            <w:noProof/>
            <w:webHidden/>
          </w:rPr>
          <w:tab/>
        </w:r>
        <w:r w:rsidR="00F35255">
          <w:rPr>
            <w:noProof/>
            <w:webHidden/>
          </w:rPr>
          <w:fldChar w:fldCharType="begin"/>
        </w:r>
        <w:r w:rsidR="00F35255">
          <w:rPr>
            <w:noProof/>
            <w:webHidden/>
          </w:rPr>
          <w:instrText xml:space="preserve"> PAGEREF _Toc429467326 \h </w:instrText>
        </w:r>
        <w:r w:rsidR="00F35255">
          <w:rPr>
            <w:noProof/>
            <w:webHidden/>
          </w:rPr>
        </w:r>
        <w:r w:rsidR="00F35255">
          <w:rPr>
            <w:noProof/>
            <w:webHidden/>
          </w:rPr>
          <w:fldChar w:fldCharType="separate"/>
        </w:r>
        <w:r w:rsidR="000F3145">
          <w:rPr>
            <w:noProof/>
            <w:webHidden/>
          </w:rPr>
          <w:t>9</w:t>
        </w:r>
        <w:r w:rsidR="00F35255">
          <w:rPr>
            <w:noProof/>
            <w:webHidden/>
          </w:rPr>
          <w:fldChar w:fldCharType="end"/>
        </w:r>
      </w:hyperlink>
    </w:p>
    <w:p w14:paraId="2F83C09D" w14:textId="77777777" w:rsidR="00F35255" w:rsidRDefault="00012190">
      <w:pPr>
        <w:pStyle w:val="TOC3"/>
        <w:tabs>
          <w:tab w:val="right" w:leader="dot" w:pos="9730"/>
        </w:tabs>
        <w:rPr>
          <w:rFonts w:eastAsiaTheme="minorEastAsia" w:cstheme="minorBidi"/>
          <w:noProof/>
          <w:color w:val="auto"/>
          <w:szCs w:val="22"/>
          <w:lang w:eastAsia="en-AU"/>
        </w:rPr>
      </w:pPr>
      <w:hyperlink w:anchor="_Toc429467327" w:history="1">
        <w:r w:rsidR="00F35255" w:rsidRPr="006F4E38">
          <w:rPr>
            <w:rStyle w:val="Hyperlink"/>
            <w:noProof/>
          </w:rPr>
          <w:t>Calculate baseline emissions</w:t>
        </w:r>
        <w:r w:rsidR="00F35255">
          <w:rPr>
            <w:noProof/>
            <w:webHidden/>
          </w:rPr>
          <w:tab/>
        </w:r>
        <w:r w:rsidR="00F35255">
          <w:rPr>
            <w:noProof/>
            <w:webHidden/>
          </w:rPr>
          <w:fldChar w:fldCharType="begin"/>
        </w:r>
        <w:r w:rsidR="00F35255">
          <w:rPr>
            <w:noProof/>
            <w:webHidden/>
          </w:rPr>
          <w:instrText xml:space="preserve"> PAGEREF _Toc429467327 \h </w:instrText>
        </w:r>
        <w:r w:rsidR="00F35255">
          <w:rPr>
            <w:noProof/>
            <w:webHidden/>
          </w:rPr>
        </w:r>
        <w:r w:rsidR="00F35255">
          <w:rPr>
            <w:noProof/>
            <w:webHidden/>
          </w:rPr>
          <w:fldChar w:fldCharType="separate"/>
        </w:r>
        <w:r w:rsidR="000F3145">
          <w:rPr>
            <w:noProof/>
            <w:webHidden/>
          </w:rPr>
          <w:t>10</w:t>
        </w:r>
        <w:r w:rsidR="00F35255">
          <w:rPr>
            <w:noProof/>
            <w:webHidden/>
          </w:rPr>
          <w:fldChar w:fldCharType="end"/>
        </w:r>
      </w:hyperlink>
    </w:p>
    <w:p w14:paraId="6C810560" w14:textId="77777777" w:rsidR="00F35255" w:rsidRDefault="00012190">
      <w:pPr>
        <w:pStyle w:val="TOC3"/>
        <w:tabs>
          <w:tab w:val="right" w:leader="dot" w:pos="9730"/>
        </w:tabs>
        <w:rPr>
          <w:rFonts w:eastAsiaTheme="minorEastAsia" w:cstheme="minorBidi"/>
          <w:noProof/>
          <w:color w:val="auto"/>
          <w:szCs w:val="22"/>
          <w:lang w:eastAsia="en-AU"/>
        </w:rPr>
      </w:pPr>
      <w:hyperlink w:anchor="_Toc429467328" w:history="1">
        <w:r w:rsidR="00F35255" w:rsidRPr="006F4E38">
          <w:rPr>
            <w:rStyle w:val="Hyperlink"/>
            <w:noProof/>
          </w:rPr>
          <w:t>Calculate emissions from the project</w:t>
        </w:r>
        <w:r w:rsidR="00F35255">
          <w:rPr>
            <w:noProof/>
            <w:webHidden/>
          </w:rPr>
          <w:tab/>
        </w:r>
        <w:r w:rsidR="00F35255">
          <w:rPr>
            <w:noProof/>
            <w:webHidden/>
          </w:rPr>
          <w:fldChar w:fldCharType="begin"/>
        </w:r>
        <w:r w:rsidR="00F35255">
          <w:rPr>
            <w:noProof/>
            <w:webHidden/>
          </w:rPr>
          <w:instrText xml:space="preserve"> PAGEREF _Toc429467328 \h </w:instrText>
        </w:r>
        <w:r w:rsidR="00F35255">
          <w:rPr>
            <w:noProof/>
            <w:webHidden/>
          </w:rPr>
        </w:r>
        <w:r w:rsidR="00F35255">
          <w:rPr>
            <w:noProof/>
            <w:webHidden/>
          </w:rPr>
          <w:fldChar w:fldCharType="separate"/>
        </w:r>
        <w:r w:rsidR="000F3145">
          <w:rPr>
            <w:noProof/>
            <w:webHidden/>
          </w:rPr>
          <w:t>10</w:t>
        </w:r>
        <w:r w:rsidR="00F35255">
          <w:rPr>
            <w:noProof/>
            <w:webHidden/>
          </w:rPr>
          <w:fldChar w:fldCharType="end"/>
        </w:r>
      </w:hyperlink>
    </w:p>
    <w:p w14:paraId="2CB81283"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29" w:history="1">
        <w:r w:rsidR="00F35255" w:rsidRPr="006F4E38">
          <w:rPr>
            <w:rStyle w:val="Hyperlink"/>
            <w:noProof/>
            <w:lang w:val="en-GB"/>
          </w:rPr>
          <w:t>Calculating the net amount of abatement and number of ACCUs</w:t>
        </w:r>
        <w:r w:rsidR="00F35255">
          <w:rPr>
            <w:noProof/>
            <w:webHidden/>
          </w:rPr>
          <w:tab/>
        </w:r>
        <w:r w:rsidR="00F35255">
          <w:rPr>
            <w:noProof/>
            <w:webHidden/>
          </w:rPr>
          <w:fldChar w:fldCharType="begin"/>
        </w:r>
        <w:r w:rsidR="00F35255">
          <w:rPr>
            <w:noProof/>
            <w:webHidden/>
          </w:rPr>
          <w:instrText xml:space="preserve"> PAGEREF _Toc429467329 \h </w:instrText>
        </w:r>
        <w:r w:rsidR="00F35255">
          <w:rPr>
            <w:noProof/>
            <w:webHidden/>
          </w:rPr>
        </w:r>
        <w:r w:rsidR="00F35255">
          <w:rPr>
            <w:noProof/>
            <w:webHidden/>
          </w:rPr>
          <w:fldChar w:fldCharType="separate"/>
        </w:r>
        <w:r w:rsidR="000F3145">
          <w:rPr>
            <w:noProof/>
            <w:webHidden/>
          </w:rPr>
          <w:t>10</w:t>
        </w:r>
        <w:r w:rsidR="00F35255">
          <w:rPr>
            <w:noProof/>
            <w:webHidden/>
          </w:rPr>
          <w:fldChar w:fldCharType="end"/>
        </w:r>
      </w:hyperlink>
    </w:p>
    <w:p w14:paraId="2CAAEEF4" w14:textId="77777777" w:rsidR="00F35255" w:rsidRDefault="00012190">
      <w:pPr>
        <w:pStyle w:val="TOC1"/>
        <w:tabs>
          <w:tab w:val="right" w:leader="dot" w:pos="9730"/>
        </w:tabs>
        <w:rPr>
          <w:rFonts w:eastAsiaTheme="minorEastAsia" w:cstheme="minorBidi"/>
          <w:noProof/>
          <w:color w:val="auto"/>
          <w:szCs w:val="22"/>
          <w:lang w:eastAsia="en-AU"/>
        </w:rPr>
      </w:pPr>
      <w:hyperlink w:anchor="_Toc429467330" w:history="1">
        <w:r w:rsidR="00F35255" w:rsidRPr="006F4E38">
          <w:rPr>
            <w:rStyle w:val="Hyperlink"/>
            <w:noProof/>
            <w:lang w:val="en-GB"/>
          </w:rPr>
          <w:t>Monitoring and record keeping</w:t>
        </w:r>
        <w:r w:rsidR="00F35255">
          <w:rPr>
            <w:noProof/>
            <w:webHidden/>
          </w:rPr>
          <w:tab/>
        </w:r>
        <w:r w:rsidR="00F35255">
          <w:rPr>
            <w:noProof/>
            <w:webHidden/>
          </w:rPr>
          <w:fldChar w:fldCharType="begin"/>
        </w:r>
        <w:r w:rsidR="00F35255">
          <w:rPr>
            <w:noProof/>
            <w:webHidden/>
          </w:rPr>
          <w:instrText xml:space="preserve"> PAGEREF _Toc429467330 \h </w:instrText>
        </w:r>
        <w:r w:rsidR="00F35255">
          <w:rPr>
            <w:noProof/>
            <w:webHidden/>
          </w:rPr>
        </w:r>
        <w:r w:rsidR="00F35255">
          <w:rPr>
            <w:noProof/>
            <w:webHidden/>
          </w:rPr>
          <w:fldChar w:fldCharType="separate"/>
        </w:r>
        <w:r w:rsidR="000F3145">
          <w:rPr>
            <w:noProof/>
            <w:webHidden/>
          </w:rPr>
          <w:t>12</w:t>
        </w:r>
        <w:r w:rsidR="00F35255">
          <w:rPr>
            <w:noProof/>
            <w:webHidden/>
          </w:rPr>
          <w:fldChar w:fldCharType="end"/>
        </w:r>
      </w:hyperlink>
    </w:p>
    <w:p w14:paraId="349DC56E" w14:textId="77777777" w:rsidR="00F35255" w:rsidRDefault="00012190">
      <w:pPr>
        <w:pStyle w:val="TOC1"/>
        <w:tabs>
          <w:tab w:val="right" w:leader="dot" w:pos="9730"/>
        </w:tabs>
        <w:rPr>
          <w:rFonts w:eastAsiaTheme="minorEastAsia" w:cstheme="minorBidi"/>
          <w:noProof/>
          <w:color w:val="auto"/>
          <w:szCs w:val="22"/>
          <w:lang w:eastAsia="en-AU"/>
        </w:rPr>
      </w:pPr>
      <w:hyperlink w:anchor="_Toc429467331" w:history="1">
        <w:r w:rsidR="00F35255" w:rsidRPr="006F4E38">
          <w:rPr>
            <w:rStyle w:val="Hyperlink"/>
            <w:noProof/>
            <w:lang w:val="en-GB"/>
          </w:rPr>
          <w:t>Project and audit reports</w:t>
        </w:r>
        <w:r w:rsidR="00F35255">
          <w:rPr>
            <w:noProof/>
            <w:webHidden/>
          </w:rPr>
          <w:tab/>
        </w:r>
        <w:r w:rsidR="00F35255">
          <w:rPr>
            <w:noProof/>
            <w:webHidden/>
          </w:rPr>
          <w:fldChar w:fldCharType="begin"/>
        </w:r>
        <w:r w:rsidR="00F35255">
          <w:rPr>
            <w:noProof/>
            <w:webHidden/>
          </w:rPr>
          <w:instrText xml:space="preserve"> PAGEREF _Toc429467331 \h </w:instrText>
        </w:r>
        <w:r w:rsidR="00F35255">
          <w:rPr>
            <w:noProof/>
            <w:webHidden/>
          </w:rPr>
        </w:r>
        <w:r w:rsidR="00F35255">
          <w:rPr>
            <w:noProof/>
            <w:webHidden/>
          </w:rPr>
          <w:fldChar w:fldCharType="separate"/>
        </w:r>
        <w:r w:rsidR="000F3145">
          <w:rPr>
            <w:noProof/>
            <w:webHidden/>
          </w:rPr>
          <w:t>12</w:t>
        </w:r>
        <w:r w:rsidR="00F35255">
          <w:rPr>
            <w:noProof/>
            <w:webHidden/>
          </w:rPr>
          <w:fldChar w:fldCharType="end"/>
        </w:r>
      </w:hyperlink>
    </w:p>
    <w:p w14:paraId="23ABEF0B" w14:textId="77777777" w:rsidR="00F35255" w:rsidRDefault="00012190">
      <w:pPr>
        <w:pStyle w:val="TOC2"/>
        <w:tabs>
          <w:tab w:val="right" w:leader="dot" w:pos="9730"/>
        </w:tabs>
        <w:rPr>
          <w:rFonts w:eastAsiaTheme="minorEastAsia" w:cstheme="minorBidi"/>
          <w:noProof/>
          <w:color w:val="auto"/>
          <w:szCs w:val="22"/>
          <w:lang w:eastAsia="en-AU"/>
        </w:rPr>
      </w:pPr>
      <w:hyperlink w:anchor="_Toc429467332" w:history="1">
        <w:r w:rsidR="00F35255" w:rsidRPr="006F4E38">
          <w:rPr>
            <w:rStyle w:val="Hyperlink"/>
            <w:noProof/>
            <w:lang w:val="en-GB"/>
          </w:rPr>
          <w:t>The role of audit</w:t>
        </w:r>
        <w:r w:rsidR="00F35255">
          <w:rPr>
            <w:noProof/>
            <w:webHidden/>
          </w:rPr>
          <w:tab/>
        </w:r>
        <w:r w:rsidR="00F35255">
          <w:rPr>
            <w:noProof/>
            <w:webHidden/>
          </w:rPr>
          <w:fldChar w:fldCharType="begin"/>
        </w:r>
        <w:r w:rsidR="00F35255">
          <w:rPr>
            <w:noProof/>
            <w:webHidden/>
          </w:rPr>
          <w:instrText xml:space="preserve"> PAGEREF _Toc429467332 \h </w:instrText>
        </w:r>
        <w:r w:rsidR="00F35255">
          <w:rPr>
            <w:noProof/>
            <w:webHidden/>
          </w:rPr>
        </w:r>
        <w:r w:rsidR="00F35255">
          <w:rPr>
            <w:noProof/>
            <w:webHidden/>
          </w:rPr>
          <w:fldChar w:fldCharType="separate"/>
        </w:r>
        <w:r w:rsidR="000F3145">
          <w:rPr>
            <w:noProof/>
            <w:webHidden/>
          </w:rPr>
          <w:t>12</w:t>
        </w:r>
        <w:r w:rsidR="00F35255">
          <w:rPr>
            <w:noProof/>
            <w:webHidden/>
          </w:rPr>
          <w:fldChar w:fldCharType="end"/>
        </w:r>
      </w:hyperlink>
    </w:p>
    <w:p w14:paraId="15FE49EC" w14:textId="77777777" w:rsidR="00F35255" w:rsidRDefault="00012190">
      <w:pPr>
        <w:pStyle w:val="TOC1"/>
        <w:tabs>
          <w:tab w:val="right" w:leader="dot" w:pos="9730"/>
        </w:tabs>
        <w:rPr>
          <w:rFonts w:eastAsiaTheme="minorEastAsia" w:cstheme="minorBidi"/>
          <w:noProof/>
          <w:color w:val="auto"/>
          <w:szCs w:val="22"/>
          <w:lang w:eastAsia="en-AU"/>
        </w:rPr>
      </w:pPr>
      <w:hyperlink w:anchor="_Toc429467333" w:history="1">
        <w:r w:rsidR="00F35255" w:rsidRPr="006F4E38">
          <w:rPr>
            <w:rStyle w:val="Hyperlink"/>
            <w:noProof/>
            <w:lang w:val="en-GB"/>
          </w:rPr>
          <w:t>Making changes to a project</w:t>
        </w:r>
        <w:r w:rsidR="00F35255">
          <w:rPr>
            <w:noProof/>
            <w:webHidden/>
          </w:rPr>
          <w:tab/>
        </w:r>
        <w:r w:rsidR="00F35255">
          <w:rPr>
            <w:noProof/>
            <w:webHidden/>
          </w:rPr>
          <w:fldChar w:fldCharType="begin"/>
        </w:r>
        <w:r w:rsidR="00F35255">
          <w:rPr>
            <w:noProof/>
            <w:webHidden/>
          </w:rPr>
          <w:instrText xml:space="preserve"> PAGEREF _Toc429467333 \h </w:instrText>
        </w:r>
        <w:r w:rsidR="00F35255">
          <w:rPr>
            <w:noProof/>
            <w:webHidden/>
          </w:rPr>
        </w:r>
        <w:r w:rsidR="00F35255">
          <w:rPr>
            <w:noProof/>
            <w:webHidden/>
          </w:rPr>
          <w:fldChar w:fldCharType="separate"/>
        </w:r>
        <w:r w:rsidR="000F3145">
          <w:rPr>
            <w:noProof/>
            <w:webHidden/>
          </w:rPr>
          <w:t>13</w:t>
        </w:r>
        <w:r w:rsidR="00F35255">
          <w:rPr>
            <w:noProof/>
            <w:webHidden/>
          </w:rPr>
          <w:fldChar w:fldCharType="end"/>
        </w:r>
      </w:hyperlink>
    </w:p>
    <w:p w14:paraId="57669CCD" w14:textId="77777777" w:rsidR="00F35255" w:rsidRDefault="00012190">
      <w:pPr>
        <w:pStyle w:val="TOC1"/>
        <w:tabs>
          <w:tab w:val="right" w:leader="dot" w:pos="9730"/>
        </w:tabs>
        <w:rPr>
          <w:rFonts w:eastAsiaTheme="minorEastAsia" w:cstheme="minorBidi"/>
          <w:noProof/>
          <w:color w:val="auto"/>
          <w:szCs w:val="22"/>
          <w:lang w:eastAsia="en-AU"/>
        </w:rPr>
      </w:pPr>
      <w:hyperlink w:anchor="_Toc429467334" w:history="1">
        <w:r w:rsidR="00F35255" w:rsidRPr="006F4E38">
          <w:rPr>
            <w:rStyle w:val="Hyperlink"/>
            <w:noProof/>
            <w:lang w:val="en-GB"/>
          </w:rPr>
          <w:t>Resources</w:t>
        </w:r>
        <w:r w:rsidR="00F35255">
          <w:rPr>
            <w:noProof/>
            <w:webHidden/>
          </w:rPr>
          <w:tab/>
        </w:r>
        <w:r w:rsidR="00F35255">
          <w:rPr>
            <w:noProof/>
            <w:webHidden/>
          </w:rPr>
          <w:fldChar w:fldCharType="begin"/>
        </w:r>
        <w:r w:rsidR="00F35255">
          <w:rPr>
            <w:noProof/>
            <w:webHidden/>
          </w:rPr>
          <w:instrText xml:space="preserve"> PAGEREF _Toc429467334 \h </w:instrText>
        </w:r>
        <w:r w:rsidR="00F35255">
          <w:rPr>
            <w:noProof/>
            <w:webHidden/>
          </w:rPr>
        </w:r>
        <w:r w:rsidR="00F35255">
          <w:rPr>
            <w:noProof/>
            <w:webHidden/>
          </w:rPr>
          <w:fldChar w:fldCharType="separate"/>
        </w:r>
        <w:r w:rsidR="000F3145">
          <w:rPr>
            <w:noProof/>
            <w:webHidden/>
          </w:rPr>
          <w:t>13</w:t>
        </w:r>
        <w:r w:rsidR="00F35255">
          <w:rPr>
            <w:noProof/>
            <w:webHidden/>
          </w:rPr>
          <w:fldChar w:fldCharType="end"/>
        </w:r>
      </w:hyperlink>
    </w:p>
    <w:p w14:paraId="4BF1B20D" w14:textId="77777777" w:rsidR="000E20E5" w:rsidRPr="005D602F" w:rsidRDefault="00397EC6" w:rsidP="005D602F">
      <w:r>
        <w:fldChar w:fldCharType="end"/>
      </w:r>
    </w:p>
    <w:p w14:paraId="70338A43" w14:textId="77777777" w:rsidR="000154AF" w:rsidRPr="000A0923" w:rsidRDefault="000154AF" w:rsidP="000154AF">
      <w:pPr>
        <w:pStyle w:val="Heading4"/>
        <w:rPr>
          <w:b/>
          <w:noProof/>
        </w:rPr>
      </w:pPr>
      <w:r w:rsidRPr="000A0923">
        <w:rPr>
          <w:noProof/>
        </w:rPr>
        <w:t>Version information</w:t>
      </w:r>
    </w:p>
    <w:tbl>
      <w:tblPr>
        <w:tblStyle w:val="CERTable"/>
        <w:tblW w:w="0" w:type="auto"/>
        <w:tblLook w:val="0480" w:firstRow="0" w:lastRow="0" w:firstColumn="1" w:lastColumn="0" w:noHBand="0" w:noVBand="1"/>
      </w:tblPr>
      <w:tblGrid>
        <w:gridCol w:w="2093"/>
        <w:gridCol w:w="2126"/>
      </w:tblGrid>
      <w:tr w:rsidR="000154AF" w14:paraId="6D7246CC" w14:textId="77777777" w:rsidTr="003566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93" w:type="dxa"/>
          </w:tcPr>
          <w:p w14:paraId="044C1EFC" w14:textId="77777777" w:rsidR="000154AF" w:rsidRPr="000A0923" w:rsidRDefault="000154AF" w:rsidP="0035662D">
            <w:r w:rsidRPr="000A0923">
              <w:t>Version number</w:t>
            </w:r>
          </w:p>
        </w:tc>
        <w:tc>
          <w:tcPr>
            <w:tcW w:w="2126" w:type="dxa"/>
          </w:tcPr>
          <w:p w14:paraId="774D5993" w14:textId="77777777" w:rsidR="000154AF" w:rsidRPr="000A0923" w:rsidRDefault="000154AF" w:rsidP="0035662D">
            <w:pPr>
              <w:jc w:val="center"/>
              <w:cnfStyle w:val="000000100000" w:firstRow="0" w:lastRow="0" w:firstColumn="0" w:lastColumn="0" w:oddVBand="0" w:evenVBand="0" w:oddHBand="1" w:evenHBand="0" w:firstRowFirstColumn="0" w:firstRowLastColumn="0" w:lastRowFirstColumn="0" w:lastRowLastColumn="0"/>
            </w:pPr>
            <w:r w:rsidRPr="000A0923">
              <w:t>1</w:t>
            </w:r>
          </w:p>
        </w:tc>
      </w:tr>
      <w:tr w:rsidR="000154AF" w14:paraId="29C6D77F" w14:textId="77777777" w:rsidTr="0035662D">
        <w:trPr>
          <w:cnfStyle w:val="000000010000" w:firstRow="0" w:lastRow="0" w:firstColumn="0" w:lastColumn="0" w:oddVBand="0" w:evenVBand="0" w:oddHBand="0" w:evenHBand="1" w:firstRowFirstColumn="0" w:firstRowLastColumn="0" w:lastRowFirstColumn="0" w:lastRowLastColumn="0"/>
          <w:trHeight w:val="411"/>
        </w:trPr>
        <w:tc>
          <w:tcPr>
            <w:cnfStyle w:val="001000000000" w:firstRow="0" w:lastRow="0" w:firstColumn="1" w:lastColumn="0" w:oddVBand="0" w:evenVBand="0" w:oddHBand="0" w:evenHBand="0" w:firstRowFirstColumn="0" w:firstRowLastColumn="0" w:lastRowFirstColumn="0" w:lastRowLastColumn="0"/>
            <w:tcW w:w="2093" w:type="dxa"/>
          </w:tcPr>
          <w:p w14:paraId="5412FD9D" w14:textId="77777777" w:rsidR="000154AF" w:rsidRPr="000A0923" w:rsidRDefault="000154AF" w:rsidP="0035662D">
            <w:r w:rsidRPr="000A0923">
              <w:t>Date published</w:t>
            </w:r>
          </w:p>
        </w:tc>
        <w:tc>
          <w:tcPr>
            <w:tcW w:w="2126" w:type="dxa"/>
          </w:tcPr>
          <w:p w14:paraId="77985376" w14:textId="77777777" w:rsidR="000154AF" w:rsidRPr="000A0923" w:rsidRDefault="000154AF" w:rsidP="0035662D">
            <w:pPr>
              <w:jc w:val="center"/>
              <w:cnfStyle w:val="000000010000" w:firstRow="0" w:lastRow="0" w:firstColumn="0" w:lastColumn="0" w:oddVBand="0" w:evenVBand="0" w:oddHBand="0" w:evenHBand="1" w:firstRowFirstColumn="0" w:firstRowLastColumn="0" w:lastRowFirstColumn="0" w:lastRowLastColumn="0"/>
            </w:pPr>
            <w:r w:rsidRPr="000A0923">
              <w:t>August 2015</w:t>
            </w:r>
          </w:p>
        </w:tc>
      </w:tr>
    </w:tbl>
    <w:p w14:paraId="3467786D" w14:textId="77777777" w:rsidR="00535F25" w:rsidRDefault="00535F25" w:rsidP="00535F25">
      <w:pPr>
        <w:rPr>
          <w:rFonts w:ascii="Calibri" w:hAnsi="Calibri" w:cs="Calibri"/>
          <w:color w:val="000000"/>
          <w:sz w:val="16"/>
          <w:szCs w:val="16"/>
          <w:lang w:eastAsia="en-AU"/>
        </w:rPr>
      </w:pPr>
    </w:p>
    <w:p w14:paraId="24177EC8" w14:textId="77777777" w:rsidR="00535F25" w:rsidRDefault="00535F25" w:rsidP="00535F25">
      <w:r>
        <w:rPr>
          <w:rFonts w:ascii="Calibri" w:hAnsi="Calibri" w:cs="Calibri"/>
          <w:color w:val="000000"/>
          <w:sz w:val="16"/>
          <w:szCs w:val="16"/>
          <w:lang w:eastAsia="en-AU"/>
        </w:rPr>
        <w:t xml:space="preserve">This document is produced for general information only and does not represent a statement of the policy of the Commonwealth of Australia. The Commonwealth of Australia and all persons acting for the Commonwealth preparing this document accept no liability for the accuracy of or inferences from the material contained in this publication, or for any action as a result of any person’s or group’s interpretations, deductions, conclusions or actions in relying on this material. It should be read in conjunction with the </w:t>
      </w:r>
      <w:r>
        <w:rPr>
          <w:rFonts w:ascii="Calibri" w:hAnsi="Calibri" w:cs="Calibri"/>
          <w:i/>
          <w:iCs/>
          <w:color w:val="000000"/>
          <w:sz w:val="16"/>
          <w:szCs w:val="16"/>
          <w:lang w:eastAsia="en-AU"/>
        </w:rPr>
        <w:t>Carbon Credits (Carbon Farming Initiative) Act 2011</w:t>
      </w:r>
      <w:r>
        <w:rPr>
          <w:rFonts w:ascii="Calibri" w:hAnsi="Calibri" w:cs="Calibri"/>
          <w:color w:val="000000"/>
          <w:sz w:val="16"/>
          <w:szCs w:val="16"/>
          <w:lang w:eastAsia="en-AU"/>
        </w:rPr>
        <w:t xml:space="preserve"> and supporting Regulations (available on the Comlaw website). Changes to the legislation may affect the information in this document. This document is not intended to provide legal advice. Entities are responsible for determining their obligations under the law and for applying the law to their individual circumstances. Entities should seek independent professional advice if they have any concerns.</w:t>
      </w:r>
    </w:p>
    <w:p w14:paraId="42445AE2" w14:textId="231C8E85" w:rsidR="009B7FE7" w:rsidRPr="009B7FE7" w:rsidRDefault="000E20E5" w:rsidP="0022349C">
      <w:pPr>
        <w:pStyle w:val="Heading1"/>
        <w:rPr>
          <w:rFonts w:eastAsia="Cambria"/>
          <w:lang w:val="en-GB"/>
        </w:rPr>
      </w:pPr>
      <w:r>
        <w:rPr>
          <w:lang w:val="en-GB"/>
        </w:rPr>
        <w:br w:type="page"/>
      </w:r>
      <w:r w:rsidR="009B7FE7" w:rsidRPr="009B7FE7">
        <w:rPr>
          <w:rFonts w:eastAsia="Cambria"/>
          <w:lang w:val="en-GB"/>
        </w:rPr>
        <w:lastRenderedPageBreak/>
        <w:t>The Emissions Reduction Fund</w:t>
      </w:r>
    </w:p>
    <w:p w14:paraId="535F5AE1" w14:textId="27FC8256" w:rsidR="009B7FE7" w:rsidRDefault="009B7FE7" w:rsidP="009B7FE7">
      <w:pPr>
        <w:rPr>
          <w:lang w:val="en-GB"/>
        </w:rPr>
      </w:pPr>
      <w:r w:rsidRPr="009B7FE7">
        <w:rPr>
          <w:lang w:val="en-GB"/>
        </w:rPr>
        <w:t xml:space="preserve">The Emissions Reduction Fund is a voluntary scheme that aims to reduce Australia’s greenhouse gas emissions by providing incentives for a range of organisations and individuals to adopt new practices and technologies to reduce their emissions. </w:t>
      </w:r>
    </w:p>
    <w:p w14:paraId="65B922B2" w14:textId="2815B8B7" w:rsidR="007C2300" w:rsidRPr="009B7FE7" w:rsidRDefault="00E01C04" w:rsidP="007C2300">
      <w:pPr>
        <w:rPr>
          <w:lang w:val="en-GB"/>
        </w:rPr>
      </w:pPr>
      <w:r>
        <w:rPr>
          <w:lang w:val="en-GB"/>
        </w:rPr>
        <w:t>E</w:t>
      </w:r>
      <w:r w:rsidRPr="009B7FE7">
        <w:rPr>
          <w:lang w:val="en-GB"/>
        </w:rPr>
        <w:t xml:space="preserve">missions Reduction Fund projects must be conducted according to an approved method. </w:t>
      </w:r>
      <w:r w:rsidR="007C2300" w:rsidRPr="009B7FE7">
        <w:rPr>
          <w:lang w:val="en-GB"/>
        </w:rPr>
        <w:t>A number of activities are eligible under the scheme and individuals and organisations taking part may be able to earn Australian carbon credit units (ACCUs). One ACCU is earned for each tonne of carbon dioxide equivalent (tCO</w:t>
      </w:r>
      <w:r w:rsidR="007C2300" w:rsidRPr="009B7FE7">
        <w:rPr>
          <w:vertAlign w:val="subscript"/>
          <w:lang w:val="en-GB"/>
        </w:rPr>
        <w:t>2</w:t>
      </w:r>
      <w:r w:rsidR="007C2300" w:rsidRPr="009B7FE7">
        <w:rPr>
          <w:lang w:val="en-GB"/>
        </w:rPr>
        <w:t xml:space="preserve">-e) stored or avoided by a project.  ACCUs may be sold to generate additional income, either to the </w:t>
      </w:r>
      <w:r w:rsidR="00276607">
        <w:rPr>
          <w:lang w:val="en-GB"/>
        </w:rPr>
        <w:t>Australian G</w:t>
      </w:r>
      <w:r w:rsidR="00276607" w:rsidRPr="009B7FE7">
        <w:rPr>
          <w:lang w:val="en-GB"/>
        </w:rPr>
        <w:t xml:space="preserve">overnment </w:t>
      </w:r>
      <w:r w:rsidR="007C2300" w:rsidRPr="009B7FE7">
        <w:rPr>
          <w:lang w:val="en-GB"/>
        </w:rPr>
        <w:t xml:space="preserve">through a Carbon Abatement Contract or </w:t>
      </w:r>
      <w:r w:rsidR="007C2300" w:rsidRPr="00850BDD">
        <w:rPr>
          <w:lang w:val="en-GB"/>
        </w:rPr>
        <w:t>in</w:t>
      </w:r>
      <w:r w:rsidR="007C2300" w:rsidRPr="009B7FE7">
        <w:rPr>
          <w:lang w:val="en-GB"/>
        </w:rPr>
        <w:t xml:space="preserve"> the secondary market. </w:t>
      </w:r>
    </w:p>
    <w:p w14:paraId="677B8412" w14:textId="0CE61D55" w:rsidR="009B7FE7" w:rsidRPr="009B7FE7" w:rsidRDefault="009B7FE7" w:rsidP="009B7FE7">
      <w:pPr>
        <w:pStyle w:val="Heading2"/>
        <w:rPr>
          <w:lang w:val="en-GB"/>
        </w:rPr>
      </w:pPr>
      <w:bookmarkStart w:id="10" w:name="_Toc429467315"/>
      <w:r w:rsidRPr="009B7FE7">
        <w:rPr>
          <w:lang w:val="en-GB"/>
        </w:rPr>
        <w:t>Why participate?</w:t>
      </w:r>
      <w:bookmarkEnd w:id="10"/>
    </w:p>
    <w:p w14:paraId="29C0EDCF" w14:textId="73000185" w:rsidR="000E20E5" w:rsidRDefault="009B7FE7" w:rsidP="009B7FE7">
      <w:pPr>
        <w:rPr>
          <w:lang w:val="en-GB"/>
        </w:rPr>
      </w:pPr>
      <w:r w:rsidRPr="009B7FE7">
        <w:rPr>
          <w:lang w:val="en-GB"/>
        </w:rPr>
        <w:t xml:space="preserve">As well as contributing to Australia’s efforts to reduce the amount of greenhouse gas entering the atmosphere and the opportunity to earn ACCUs, running an Emissions Reduction Fund project may </w:t>
      </w:r>
      <w:r w:rsidRPr="009B7FE7">
        <w:rPr>
          <w:lang w:val="en-GB"/>
        </w:rPr>
        <w:br/>
        <w:t xml:space="preserve">offer a range of other benefits for scheme participants. Examples include </w:t>
      </w:r>
      <w:r w:rsidR="000E20E5">
        <w:rPr>
          <w:lang w:val="en-GB"/>
        </w:rPr>
        <w:t>improved</w:t>
      </w:r>
      <w:r w:rsidRPr="009B7FE7">
        <w:rPr>
          <w:lang w:val="en-GB"/>
        </w:rPr>
        <w:t xml:space="preserve"> biodiversity, </w:t>
      </w:r>
      <w:r w:rsidRPr="009B7FE7">
        <w:rPr>
          <w:lang w:val="en-GB"/>
        </w:rPr>
        <w:br/>
        <w:t xml:space="preserve">better air quality, reduced energy consumption or income from electricity generation exported into the grid. </w:t>
      </w:r>
    </w:p>
    <w:p w14:paraId="0B44C9E7" w14:textId="0B44C9E7" w:rsidR="0B44C9E7" w:rsidRDefault="0B44C9E7">
      <w:r>
        <w:t xml:space="preserve">A land and sea transport project would reduce the carbon footprint of an organisation by reducing emissions from fuel use and operation, thereby improving air quality as well as reducing costs. </w:t>
      </w:r>
    </w:p>
    <w:p w14:paraId="2F30AA49" w14:textId="77777777" w:rsidR="009B7FE7" w:rsidRPr="009B7FE7" w:rsidRDefault="009B7FE7" w:rsidP="009B7FE7">
      <w:pPr>
        <w:pStyle w:val="Heading2"/>
        <w:rPr>
          <w:lang w:val="en-GB"/>
        </w:rPr>
      </w:pPr>
      <w:bookmarkStart w:id="11" w:name="_Toc429467316"/>
      <w:r w:rsidRPr="009B7FE7">
        <w:rPr>
          <w:lang w:val="en-GB"/>
        </w:rPr>
        <w:t>Using this booklet</w:t>
      </w:r>
      <w:bookmarkEnd w:id="11"/>
    </w:p>
    <w:p w14:paraId="644C3E3E" w14:textId="6547B3EF" w:rsidR="009C7EAE" w:rsidRPr="005D2939" w:rsidRDefault="009C7EAE" w:rsidP="009C7EAE">
      <w:pPr>
        <w:rPr>
          <w:lang w:val="en-GB"/>
        </w:rPr>
      </w:pPr>
      <w:r w:rsidRPr="005D2939">
        <w:rPr>
          <w:lang w:val="en-GB"/>
        </w:rPr>
        <w:t xml:space="preserve">This booklet is a guide to using the </w:t>
      </w:r>
      <w:hyperlink r:id="rId9" w:history="1">
        <w:r w:rsidRPr="00E10190">
          <w:rPr>
            <w:rStyle w:val="Hyperlink"/>
            <w:rFonts w:asciiTheme="minorHAnsi" w:hAnsiTheme="minorHAnsi"/>
            <w:lang w:val="en-GB"/>
          </w:rPr>
          <w:t>Carbon Credits (Carbon Farming Initiative - Land and Sea Transport) Methodology Determination 2015</w:t>
        </w:r>
      </w:hyperlink>
      <w:r w:rsidR="00F51534">
        <w:rPr>
          <w:rStyle w:val="FootnoteReference"/>
          <w:color w:val="005874"/>
          <w:u w:val="single"/>
          <w:lang w:val="en-GB"/>
        </w:rPr>
        <w:footnoteReference w:id="1"/>
      </w:r>
      <w:r w:rsidRPr="005D2939">
        <w:rPr>
          <w:lang w:val="en-GB"/>
        </w:rPr>
        <w:t xml:space="preserve"> (the method)</w:t>
      </w:r>
      <w:r>
        <w:rPr>
          <w:lang w:val="en-GB"/>
        </w:rPr>
        <w:t xml:space="preserve">. </w:t>
      </w:r>
    </w:p>
    <w:p w14:paraId="5BFCBF91" w14:textId="20B5129D" w:rsidR="009C7EAE" w:rsidRPr="005D2939" w:rsidRDefault="009C7EAE" w:rsidP="009C7EAE">
      <w:pPr>
        <w:rPr>
          <w:lang w:val="en-GB"/>
        </w:rPr>
      </w:pPr>
      <w:r w:rsidRPr="005D2939">
        <w:rPr>
          <w:lang w:val="en-GB"/>
        </w:rPr>
        <w:t xml:space="preserve">The booklet is complementary to the </w:t>
      </w:r>
      <w:bookmarkStart w:id="12" w:name="Current"/>
      <w:bookmarkEnd w:id="12"/>
      <w:r>
        <w:rPr>
          <w:i/>
          <w:lang w:val="en-GB"/>
        </w:rPr>
        <w:fldChar w:fldCharType="begin"/>
      </w:r>
      <w:r w:rsidR="000C1AC3">
        <w:rPr>
          <w:i/>
          <w:lang w:val="en-GB"/>
        </w:rPr>
        <w:instrText>HYPERLINK "https://www.legislation.gov.au/Details/C2016C00727"</w:instrText>
      </w:r>
      <w:r>
        <w:rPr>
          <w:i/>
          <w:lang w:val="en-GB"/>
        </w:rPr>
        <w:fldChar w:fldCharType="separate"/>
      </w:r>
      <w:r w:rsidRPr="00E10190">
        <w:rPr>
          <w:rStyle w:val="Hyperlink"/>
          <w:rFonts w:asciiTheme="minorHAnsi" w:hAnsiTheme="minorHAnsi"/>
          <w:i/>
          <w:lang w:val="en-GB"/>
        </w:rPr>
        <w:t>Carbon Credits (Carbon Farming Initiative) Act 2011</w:t>
      </w:r>
      <w:r>
        <w:rPr>
          <w:i/>
          <w:lang w:val="en-GB"/>
        </w:rPr>
        <w:fldChar w:fldCharType="end"/>
      </w:r>
      <w:r w:rsidR="00F51534">
        <w:rPr>
          <w:rStyle w:val="FootnoteReference"/>
          <w:i/>
          <w:lang w:val="en-GB"/>
        </w:rPr>
        <w:footnoteReference w:id="2"/>
      </w:r>
      <w:r w:rsidRPr="005D2939">
        <w:rPr>
          <w:lang w:val="en-GB"/>
        </w:rPr>
        <w:t>, the associated legislative rule, approved methods and their explanatory statements, but does not replace them. It has been prepared by the Clean Energy Regulator, an independent Australian statutory authority responsible for administering the Emissions Reduction Fund and other legislation to accelerate carbon abatement for Australia.</w:t>
      </w:r>
    </w:p>
    <w:p w14:paraId="5738D335" w14:textId="77777777" w:rsidR="009C7EAE" w:rsidRDefault="009C7EAE">
      <w:pPr>
        <w:spacing w:after="0"/>
        <w:rPr>
          <w:rFonts w:eastAsia="Times New Roman"/>
          <w:b/>
          <w:bCs/>
          <w:color w:val="005874"/>
          <w:kern w:val="32"/>
          <w:sz w:val="40"/>
        </w:rPr>
      </w:pPr>
      <w:r>
        <w:br w:type="page"/>
      </w:r>
    </w:p>
    <w:p w14:paraId="241250F3" w14:textId="6156BA60" w:rsidR="000E20E5" w:rsidRDefault="003952B1" w:rsidP="009C7EAE">
      <w:pPr>
        <w:pStyle w:val="Heading1"/>
      </w:pPr>
      <w:bookmarkStart w:id="13" w:name="_Toc429467317"/>
      <w:r>
        <w:lastRenderedPageBreak/>
        <w:t>Land and sea transport projects</w:t>
      </w:r>
      <w:bookmarkEnd w:id="13"/>
    </w:p>
    <w:p w14:paraId="3EBCE1FA" w14:textId="77777777" w:rsidR="000E20E5" w:rsidRDefault="009B7FE7" w:rsidP="000A320A">
      <w:pPr>
        <w:pStyle w:val="Heading2"/>
      </w:pPr>
      <w:bookmarkStart w:id="14" w:name="_Toc429467318"/>
      <w:r w:rsidRPr="009B7FE7">
        <w:t>Overview</w:t>
      </w:r>
      <w:bookmarkEnd w:id="14"/>
    </w:p>
    <w:p w14:paraId="65F01A1B" w14:textId="77777777" w:rsidR="003952B1" w:rsidRDefault="003952B1" w:rsidP="003952B1">
      <w:pPr>
        <w:rPr>
          <w:lang w:val="en-US"/>
        </w:rPr>
      </w:pPr>
      <w:r w:rsidRPr="00435E76">
        <w:rPr>
          <w:lang w:val="en-US"/>
        </w:rPr>
        <w:t xml:space="preserve">A </w:t>
      </w:r>
      <w:r>
        <w:rPr>
          <w:lang w:val="en-US"/>
        </w:rPr>
        <w:t>l</w:t>
      </w:r>
      <w:r w:rsidRPr="00435E76">
        <w:rPr>
          <w:lang w:val="en-US"/>
        </w:rPr>
        <w:t xml:space="preserve">and and </w:t>
      </w:r>
      <w:r>
        <w:rPr>
          <w:lang w:val="en-US"/>
        </w:rPr>
        <w:t>s</w:t>
      </w:r>
      <w:r w:rsidRPr="00435E76">
        <w:rPr>
          <w:lang w:val="en-US"/>
        </w:rPr>
        <w:t xml:space="preserve">ea </w:t>
      </w:r>
      <w:r>
        <w:rPr>
          <w:lang w:val="en-US"/>
        </w:rPr>
        <w:t>t</w:t>
      </w:r>
      <w:r w:rsidRPr="00435E76">
        <w:rPr>
          <w:lang w:val="en-US"/>
        </w:rPr>
        <w:t>ransport project</w:t>
      </w:r>
      <w:r>
        <w:rPr>
          <w:lang w:val="en-US"/>
        </w:rPr>
        <w:t xml:space="preserve"> involves activities such as </w:t>
      </w:r>
      <w:r w:rsidRPr="00F55430">
        <w:rPr>
          <w:lang w:val="en-US"/>
        </w:rPr>
        <w:t xml:space="preserve">replacing </w:t>
      </w:r>
      <w:r>
        <w:rPr>
          <w:lang w:val="en-US"/>
        </w:rPr>
        <w:t xml:space="preserve">or modifying </w:t>
      </w:r>
      <w:r w:rsidRPr="00F55430">
        <w:rPr>
          <w:lang w:val="en-US"/>
        </w:rPr>
        <w:t xml:space="preserve">existing vehicles, </w:t>
      </w:r>
      <w:r>
        <w:rPr>
          <w:lang w:val="en-US"/>
        </w:rPr>
        <w:t>changing or modifying fuel</w:t>
      </w:r>
      <w:r w:rsidRPr="00F55430">
        <w:rPr>
          <w:lang w:val="en-US"/>
        </w:rPr>
        <w:t xml:space="preserve"> source</w:t>
      </w:r>
      <w:r>
        <w:rPr>
          <w:lang w:val="en-US"/>
        </w:rPr>
        <w:t>s</w:t>
      </w:r>
      <w:r w:rsidRPr="00F55430">
        <w:rPr>
          <w:lang w:val="en-US"/>
        </w:rPr>
        <w:t xml:space="preserve"> or</w:t>
      </w:r>
      <w:r>
        <w:rPr>
          <w:lang w:val="en-US"/>
        </w:rPr>
        <w:t xml:space="preserve"> improving </w:t>
      </w:r>
      <w:r w:rsidRPr="00F55430">
        <w:rPr>
          <w:lang w:val="en-US"/>
        </w:rPr>
        <w:t>operational practices</w:t>
      </w:r>
      <w:r>
        <w:rPr>
          <w:lang w:val="en-US"/>
        </w:rPr>
        <w:t xml:space="preserve">. </w:t>
      </w:r>
    </w:p>
    <w:p w14:paraId="47267339" w14:textId="77777777" w:rsidR="003952B1" w:rsidRDefault="003952B1" w:rsidP="003952B1">
      <w:pPr>
        <w:rPr>
          <w:lang w:val="en-GB"/>
        </w:rPr>
      </w:pPr>
      <w:r w:rsidRPr="009927C1">
        <w:rPr>
          <w:lang w:val="en-GB"/>
        </w:rPr>
        <w:t>In doing so, the project helps to reduce the amount of greenhouse gas</w:t>
      </w:r>
      <w:r>
        <w:rPr>
          <w:lang w:val="en-GB"/>
        </w:rPr>
        <w:t>es</w:t>
      </w:r>
      <w:r w:rsidRPr="009927C1">
        <w:rPr>
          <w:lang w:val="en-GB"/>
        </w:rPr>
        <w:t xml:space="preserve"> entering the atmosphere </w:t>
      </w:r>
      <w:r>
        <w:rPr>
          <w:lang w:val="en-GB"/>
        </w:rPr>
        <w:t xml:space="preserve">resulting from the operation of land vehicles and sea vessels. </w:t>
      </w:r>
      <w:r w:rsidRPr="000D6EE0">
        <w:rPr>
          <w:lang w:val="en-GB"/>
        </w:rPr>
        <w:t>The net reduction in greenhouse gas emissions as a result of a project is termed ‘abatement’.</w:t>
      </w:r>
    </w:p>
    <w:p w14:paraId="291F1D63" w14:textId="77777777" w:rsidR="003952B1" w:rsidRDefault="003952B1" w:rsidP="003952B1">
      <w:pPr>
        <w:rPr>
          <w:lang w:val="en-US"/>
        </w:rPr>
      </w:pPr>
      <w:r>
        <w:rPr>
          <w:lang w:val="en-US"/>
        </w:rPr>
        <w:t>The emissions avoided by a l</w:t>
      </w:r>
      <w:r w:rsidRPr="00435E76">
        <w:rPr>
          <w:lang w:val="en-US"/>
        </w:rPr>
        <w:t xml:space="preserve">and and </w:t>
      </w:r>
      <w:r>
        <w:rPr>
          <w:lang w:val="en-US"/>
        </w:rPr>
        <w:t>s</w:t>
      </w:r>
      <w:r w:rsidRPr="00435E76">
        <w:rPr>
          <w:lang w:val="en-US"/>
        </w:rPr>
        <w:t xml:space="preserve">ea </w:t>
      </w:r>
      <w:r>
        <w:rPr>
          <w:lang w:val="en-US"/>
        </w:rPr>
        <w:t>t</w:t>
      </w:r>
      <w:r w:rsidRPr="00435E76">
        <w:rPr>
          <w:lang w:val="en-US"/>
        </w:rPr>
        <w:t xml:space="preserve">ransport </w:t>
      </w:r>
      <w:r>
        <w:rPr>
          <w:lang w:val="en-US"/>
        </w:rPr>
        <w:t>project</w:t>
      </w:r>
      <w:r w:rsidRPr="00FB1775">
        <w:rPr>
          <w:lang w:val="en-US"/>
        </w:rPr>
        <w:t xml:space="preserve"> </w:t>
      </w:r>
      <w:r>
        <w:rPr>
          <w:lang w:val="en-US"/>
        </w:rPr>
        <w:t>are</w:t>
      </w:r>
      <w:r w:rsidRPr="00FB1775">
        <w:rPr>
          <w:lang w:val="en-US"/>
        </w:rPr>
        <w:t xml:space="preserve"> calculated</w:t>
      </w:r>
      <w:r>
        <w:rPr>
          <w:lang w:val="en-US"/>
        </w:rPr>
        <w:t xml:space="preserve"> by using the total ‘emissions intensity’ of vehicles before </w:t>
      </w:r>
      <w:r w:rsidRPr="000D6EE0">
        <w:rPr>
          <w:lang w:val="en-US"/>
        </w:rPr>
        <w:t xml:space="preserve">the project </w:t>
      </w:r>
      <w:r>
        <w:rPr>
          <w:lang w:val="en-US"/>
        </w:rPr>
        <w:t xml:space="preserve">and the actual emissions after the project, to determine the decrease in emissions from the project for a reporting period. </w:t>
      </w:r>
      <w:r w:rsidRPr="000D6EE0">
        <w:rPr>
          <w:lang w:val="en-US"/>
        </w:rPr>
        <w:t xml:space="preserve">Emissions intensity means the emissions that are produced compared with the service output; for example, the </w:t>
      </w:r>
      <w:r>
        <w:rPr>
          <w:lang w:val="en-US"/>
        </w:rPr>
        <w:t xml:space="preserve">emissions per vehicle kilometres travelled (vkt). </w:t>
      </w:r>
      <w:r w:rsidRPr="000D6EE0">
        <w:rPr>
          <w:lang w:val="en-US"/>
        </w:rPr>
        <w:t xml:space="preserve">Using emissions intensity to calculate abatement allows emissions reductions to be credited </w:t>
      </w:r>
      <w:r>
        <w:rPr>
          <w:lang w:val="en-US"/>
        </w:rPr>
        <w:t>independent of</w:t>
      </w:r>
      <w:r w:rsidRPr="000D6EE0">
        <w:rPr>
          <w:lang w:val="en-US"/>
        </w:rPr>
        <w:t xml:space="preserve"> the level of service provided by an organisation</w:t>
      </w:r>
      <w:r>
        <w:rPr>
          <w:lang w:val="en-US"/>
        </w:rPr>
        <w:t>. This means emissions after the project implementation may increase, but abatement is still created as abatement is determined on the basis of service output (e.g. vkt) for the reporting period</w:t>
      </w:r>
      <w:r w:rsidRPr="000D6EE0">
        <w:rPr>
          <w:lang w:val="en-US"/>
        </w:rPr>
        <w:t xml:space="preserve">. </w:t>
      </w:r>
    </w:p>
    <w:p w14:paraId="60ED649E" w14:textId="263300D1" w:rsidR="007C2300" w:rsidRDefault="007C2300" w:rsidP="000A320A">
      <w:pPr>
        <w:pStyle w:val="Heading2"/>
      </w:pPr>
      <w:bookmarkStart w:id="15" w:name="_Toc429467319"/>
      <w:r>
        <w:t>Essential reading</w:t>
      </w:r>
      <w:bookmarkEnd w:id="15"/>
    </w:p>
    <w:p w14:paraId="1D4BF3AA" w14:textId="71EBEC75" w:rsidR="009B7FE7" w:rsidRPr="009B7FE7" w:rsidRDefault="009B7FE7" w:rsidP="009B7FE7">
      <w:r w:rsidRPr="009B7FE7">
        <w:t>To conduct a</w:t>
      </w:r>
      <w:r w:rsidR="003952B1">
        <w:t xml:space="preserve"> land and sea transport </w:t>
      </w:r>
      <w:r w:rsidRPr="009B7FE7">
        <w:t>project and earn ACCUs</w:t>
      </w:r>
      <w:r w:rsidR="000E20E5">
        <w:t>,</w:t>
      </w:r>
      <w:r w:rsidRPr="009B7FE7">
        <w:t xml:space="preserve"> make sure you read and understand the method and other legislative requirements. You will need to:</w:t>
      </w:r>
    </w:p>
    <w:p w14:paraId="05CF914F" w14:textId="1EF541D0" w:rsidR="009B7FE7" w:rsidRPr="001907CE" w:rsidRDefault="000F73DF" w:rsidP="00FC4C4C">
      <w:pPr>
        <w:pStyle w:val="CERbullets"/>
        <w:rPr>
          <w:lang w:val="en-GB"/>
        </w:rPr>
      </w:pPr>
      <w:r>
        <w:t xml:space="preserve">Review the </w:t>
      </w:r>
      <w:hyperlink r:id="rId10" w:history="1">
        <w:r w:rsidR="00DB300C" w:rsidRPr="00276607">
          <w:rPr>
            <w:rStyle w:val="Hyperlink"/>
          </w:rPr>
          <w:t>Carbon Credits (Carbon Farming Initiative – Land and Sea Transport) Methodology Determination 201</w:t>
        </w:r>
        <w:r w:rsidR="00DB300C" w:rsidRPr="009927C1">
          <w:rPr>
            <w:rStyle w:val="Hyperlink"/>
            <w:i/>
          </w:rPr>
          <w:t>5</w:t>
        </w:r>
      </w:hyperlink>
      <w:r w:rsidR="001D24B2">
        <w:rPr>
          <w:rStyle w:val="FootnoteReference"/>
          <w:rFonts w:ascii="Calibri" w:hAnsi="Calibri"/>
          <w:i/>
          <w:color w:val="005874"/>
          <w:u w:val="single"/>
        </w:rPr>
        <w:footnoteReference w:id="3"/>
      </w:r>
      <w:r w:rsidR="00DB300C" w:rsidRPr="00FB1775">
        <w:rPr>
          <w:lang w:val="en-US"/>
        </w:rPr>
        <w:t xml:space="preserve"> and its </w:t>
      </w:r>
      <w:hyperlink r:id="rId11" w:history="1">
        <w:r w:rsidR="00DB300C" w:rsidRPr="009927C1">
          <w:rPr>
            <w:rStyle w:val="Hyperlink"/>
            <w:lang w:val="en-US"/>
          </w:rPr>
          <w:t>Explanatory Statement</w:t>
        </w:r>
      </w:hyperlink>
      <w:r w:rsidR="001D24B2">
        <w:rPr>
          <w:rStyle w:val="FootnoteReference"/>
          <w:rFonts w:ascii="Calibri" w:hAnsi="Calibri"/>
          <w:color w:val="005874"/>
          <w:u w:val="single"/>
          <w:lang w:val="en-US"/>
        </w:rPr>
        <w:footnoteReference w:id="4"/>
      </w:r>
      <w:r w:rsidR="00DB300C">
        <w:rPr>
          <w:rStyle w:val="Hyperlink"/>
          <w:lang w:val="en-US"/>
        </w:rPr>
        <w:t xml:space="preserve"> </w:t>
      </w:r>
      <w:r w:rsidR="000E20E5" w:rsidRPr="00593AD4">
        <w:t xml:space="preserve">from </w:t>
      </w:r>
      <w:hyperlink r:id="rId12" w:history="1">
        <w:r w:rsidR="00FC4C4C" w:rsidRPr="00187002">
          <w:rPr>
            <w:rStyle w:val="Hyperlink"/>
            <w:rFonts w:asciiTheme="minorHAnsi" w:hAnsiTheme="minorHAnsi"/>
          </w:rPr>
          <w:t>www.legislation.gov.au</w:t>
        </w:r>
      </w:hyperlink>
      <w:r w:rsidR="00FC4C4C">
        <w:t xml:space="preserve"> </w:t>
      </w:r>
      <w:r w:rsidR="009B7FE7" w:rsidRPr="001907CE">
        <w:rPr>
          <w:lang w:val="en-GB"/>
        </w:rPr>
        <w:t>.</w:t>
      </w:r>
    </w:p>
    <w:p w14:paraId="5AD67D21" w14:textId="77777777" w:rsidR="00E01C04" w:rsidRDefault="009B7FE7" w:rsidP="009B7FE7">
      <w:pPr>
        <w:pStyle w:val="CERbullets"/>
        <w:rPr>
          <w:lang w:val="en-GB"/>
        </w:rPr>
      </w:pPr>
      <w:r w:rsidRPr="001907CE">
        <w:rPr>
          <w:lang w:val="en-GB"/>
        </w:rPr>
        <w:t>Download and understand how the</w:t>
      </w:r>
      <w:r w:rsidR="00E01C04">
        <w:rPr>
          <w:lang w:val="en-GB"/>
        </w:rPr>
        <w:t xml:space="preserve"> following apply to the project:</w:t>
      </w:r>
    </w:p>
    <w:p w14:paraId="215F57F2" w14:textId="4B11D0F3" w:rsidR="00E01C04" w:rsidRDefault="00012190" w:rsidP="000A320A">
      <w:pPr>
        <w:pStyle w:val="CERbullets"/>
        <w:numPr>
          <w:ilvl w:val="1"/>
          <w:numId w:val="21"/>
        </w:numPr>
        <w:rPr>
          <w:lang w:val="en-GB"/>
        </w:rPr>
      </w:pPr>
      <w:hyperlink r:id="rId13" w:history="1">
        <w:r w:rsidR="009B7FE7" w:rsidRPr="001907CE">
          <w:rPr>
            <w:rStyle w:val="Hyperlink"/>
            <w:i/>
            <w:lang w:val="en-GB"/>
          </w:rPr>
          <w:t>Carbon Credits (Carbon Farming Initiative) Act 2011</w:t>
        </w:r>
        <w:r w:rsidR="003C3973">
          <w:rPr>
            <w:rStyle w:val="FootnoteReference"/>
            <w:rFonts w:ascii="Calibri" w:hAnsi="Calibri"/>
            <w:i/>
            <w:color w:val="005874"/>
            <w:u w:val="single"/>
            <w:lang w:val="en-GB"/>
          </w:rPr>
          <w:footnoteReference w:id="5"/>
        </w:r>
        <w:r w:rsidR="009B7FE7" w:rsidRPr="006F78F8">
          <w:t xml:space="preserve"> (the CFI Act)</w:t>
        </w:r>
      </w:hyperlink>
    </w:p>
    <w:p w14:paraId="21280A63" w14:textId="29B07CFA" w:rsidR="00E01C04" w:rsidRPr="00276607" w:rsidRDefault="00012190" w:rsidP="000A320A">
      <w:pPr>
        <w:pStyle w:val="CERbullets"/>
        <w:numPr>
          <w:ilvl w:val="1"/>
          <w:numId w:val="21"/>
        </w:numPr>
        <w:rPr>
          <w:lang w:val="en-GB"/>
        </w:rPr>
      </w:pPr>
      <w:hyperlink r:id="rId14" w:history="1">
        <w:r w:rsidR="009B7FE7" w:rsidRPr="00276607">
          <w:rPr>
            <w:rStyle w:val="Hyperlink"/>
            <w:lang w:val="en-GB"/>
          </w:rPr>
          <w:t>Carbon Credits (Carbon Farming Initiative) Regulations 2011</w:t>
        </w:r>
      </w:hyperlink>
      <w:r w:rsidR="003C3973">
        <w:rPr>
          <w:rStyle w:val="FootnoteReference"/>
          <w:rFonts w:ascii="Calibri" w:hAnsi="Calibri"/>
          <w:color w:val="005874"/>
          <w:u w:val="single"/>
          <w:lang w:val="en-GB"/>
        </w:rPr>
        <w:footnoteReference w:id="6"/>
      </w:r>
      <w:r w:rsidR="00E01C04" w:rsidRPr="00276607">
        <w:t xml:space="preserve"> </w:t>
      </w:r>
      <w:r w:rsidR="00E01C04" w:rsidRPr="00276607">
        <w:rPr>
          <w:lang w:val="en-GB"/>
        </w:rPr>
        <w:t>(CFI Regulations),</w:t>
      </w:r>
      <w:r w:rsidR="009B7FE7" w:rsidRPr="00276607">
        <w:rPr>
          <w:lang w:val="en-GB"/>
        </w:rPr>
        <w:t xml:space="preserve"> and</w:t>
      </w:r>
    </w:p>
    <w:p w14:paraId="0706414B" w14:textId="366D5C71" w:rsidR="009B7FE7" w:rsidRPr="00276607" w:rsidRDefault="00012190" w:rsidP="000A320A">
      <w:pPr>
        <w:pStyle w:val="CERbullets"/>
        <w:numPr>
          <w:ilvl w:val="1"/>
          <w:numId w:val="21"/>
        </w:numPr>
        <w:rPr>
          <w:lang w:val="en-GB"/>
        </w:rPr>
      </w:pPr>
      <w:hyperlink r:id="rId15" w:history="1">
        <w:r w:rsidR="009B7FE7" w:rsidRPr="00276607">
          <w:rPr>
            <w:rStyle w:val="Hyperlink"/>
            <w:lang w:val="en-GB"/>
          </w:rPr>
          <w:t>Carbon Credits (Carbon Farming Initiative) Rule 2015</w:t>
        </w:r>
      </w:hyperlink>
      <w:r w:rsidR="00A66847">
        <w:rPr>
          <w:rStyle w:val="FootnoteReference"/>
          <w:rFonts w:ascii="Calibri" w:hAnsi="Calibri"/>
          <w:color w:val="005874"/>
          <w:u w:val="single"/>
          <w:lang w:val="en-GB"/>
        </w:rPr>
        <w:footnoteReference w:id="7"/>
      </w:r>
      <w:r w:rsidR="009B7FE7" w:rsidRPr="00276607">
        <w:rPr>
          <w:lang w:val="en-GB"/>
        </w:rPr>
        <w:t>.</w:t>
      </w:r>
    </w:p>
    <w:p w14:paraId="2326EF73" w14:textId="48D8ECB2" w:rsidR="009B7FE7" w:rsidRPr="006F78F8" w:rsidRDefault="009B7FE7" w:rsidP="009B7FE7">
      <w:pPr>
        <w:pStyle w:val="CERbullets"/>
        <w:rPr>
          <w:lang w:val="en-GB"/>
        </w:rPr>
      </w:pPr>
      <w:r w:rsidRPr="001907CE">
        <w:rPr>
          <w:lang w:val="en-GB"/>
        </w:rPr>
        <w:t xml:space="preserve">Ensure you have the </w:t>
      </w:r>
      <w:hyperlink r:id="rId16" w:history="1">
        <w:r w:rsidRPr="000E20E5">
          <w:rPr>
            <w:rStyle w:val="Hyperlink"/>
            <w:rFonts w:asciiTheme="minorHAnsi" w:hAnsiTheme="minorHAnsi"/>
            <w:lang w:val="en-GB"/>
          </w:rPr>
          <w:t>legal</w:t>
        </w:r>
      </w:hyperlink>
      <w:r w:rsidR="00360C24">
        <w:rPr>
          <w:rStyle w:val="FootnoteReference"/>
          <w:color w:val="005874"/>
          <w:u w:val="single"/>
          <w:lang w:val="en-GB"/>
        </w:rPr>
        <w:footnoteReference w:id="8"/>
      </w:r>
      <w:r w:rsidRPr="001907CE">
        <w:rPr>
          <w:lang w:val="en-GB"/>
        </w:rPr>
        <w:t xml:space="preserve"> </w:t>
      </w:r>
      <w:r w:rsidR="00E01C04">
        <w:rPr>
          <w:lang w:val="en-GB"/>
        </w:rPr>
        <w:t xml:space="preserve">rights required </w:t>
      </w:r>
      <w:r w:rsidRPr="001907CE">
        <w:rPr>
          <w:lang w:val="en-GB"/>
        </w:rPr>
        <w:t>to conduct your project</w:t>
      </w:r>
      <w:r w:rsidR="0B44C9E7" w:rsidRPr="001907CE">
        <w:rPr>
          <w:lang w:val="en-GB"/>
        </w:rPr>
        <w:t>.</w:t>
      </w:r>
    </w:p>
    <w:p w14:paraId="27BCC2DB" w14:textId="3A3A0A95" w:rsidR="009B7FE7" w:rsidRPr="001907CE" w:rsidRDefault="00012190" w:rsidP="009B7FE7">
      <w:pPr>
        <w:pStyle w:val="CERbullets"/>
        <w:rPr>
          <w:lang w:val="en-GB"/>
        </w:rPr>
      </w:pPr>
      <w:hyperlink r:id="rId17" w:history="1">
        <w:r w:rsidR="009B7FE7" w:rsidRPr="000E20E5">
          <w:rPr>
            <w:rStyle w:val="Hyperlink"/>
            <w:rFonts w:asciiTheme="minorHAnsi" w:hAnsiTheme="minorHAnsi"/>
            <w:lang w:val="en-GB"/>
          </w:rPr>
          <w:t>Apply to register</w:t>
        </w:r>
      </w:hyperlink>
      <w:r w:rsidR="009B7FE7" w:rsidRPr="001907CE">
        <w:rPr>
          <w:lang w:val="en-GB"/>
        </w:rPr>
        <w:t xml:space="preserve"> </w:t>
      </w:r>
      <w:r w:rsidR="0035662D">
        <w:rPr>
          <w:rStyle w:val="FootnoteReference"/>
          <w:lang w:val="en-GB"/>
        </w:rPr>
        <w:footnoteReference w:id="9"/>
      </w:r>
      <w:r w:rsidR="009B7FE7" w:rsidRPr="001907CE">
        <w:rPr>
          <w:lang w:val="en-GB"/>
        </w:rPr>
        <w:t xml:space="preserve">as a scheme participant, to open an account in the </w:t>
      </w:r>
      <w:hyperlink r:id="rId18" w:history="1">
        <w:r w:rsidR="009B7FE7" w:rsidRPr="00162738">
          <w:rPr>
            <w:rStyle w:val="Hyperlink"/>
            <w:lang w:val="en-GB"/>
          </w:rPr>
          <w:t>Australian National Registry of Emissions Units</w:t>
        </w:r>
      </w:hyperlink>
      <w:r w:rsidR="00765045">
        <w:rPr>
          <w:rStyle w:val="FootnoteReference"/>
          <w:rFonts w:ascii="Calibri" w:hAnsi="Calibri"/>
          <w:color w:val="005874"/>
          <w:u w:val="single"/>
          <w:lang w:val="en-GB"/>
        </w:rPr>
        <w:footnoteReference w:id="10"/>
      </w:r>
      <w:r w:rsidR="00BA51F2">
        <w:rPr>
          <w:lang w:val="en-GB"/>
        </w:rPr>
        <w:t xml:space="preserve"> </w:t>
      </w:r>
      <w:r w:rsidR="009B7FE7" w:rsidRPr="001907CE">
        <w:rPr>
          <w:lang w:val="en-GB"/>
        </w:rPr>
        <w:t xml:space="preserve">(ANREU) and to conduct a </w:t>
      </w:r>
      <w:r w:rsidR="00DB300C">
        <w:rPr>
          <w:lang w:val="en-GB"/>
        </w:rPr>
        <w:t xml:space="preserve">land and sea transport </w:t>
      </w:r>
      <w:r w:rsidR="009B7FE7" w:rsidRPr="001907CE">
        <w:rPr>
          <w:lang w:val="en-GB"/>
        </w:rPr>
        <w:t xml:space="preserve">project. </w:t>
      </w:r>
    </w:p>
    <w:p w14:paraId="7A314875" w14:textId="77777777" w:rsidR="00DB300C" w:rsidRPr="009927C1" w:rsidRDefault="00DB300C" w:rsidP="00DB300C">
      <w:pPr>
        <w:numPr>
          <w:ilvl w:val="0"/>
          <w:numId w:val="21"/>
        </w:numPr>
        <w:rPr>
          <w:lang w:val="en-US"/>
        </w:rPr>
      </w:pPr>
      <w:r w:rsidRPr="000C2FE8">
        <w:rPr>
          <w:lang w:val="en-US"/>
        </w:rPr>
        <w:t>Set up your project according to the instructions in Parts 2 and 3 of the method. Set up</w:t>
      </w:r>
      <w:r w:rsidRPr="009927C1">
        <w:rPr>
          <w:lang w:val="en-US"/>
        </w:rPr>
        <w:t xml:space="preserve"> record keeping and monitoring systems for your project as required by Part 5 of the method</w:t>
      </w:r>
      <w:r>
        <w:rPr>
          <w:lang w:val="en-US"/>
        </w:rPr>
        <w:t xml:space="preserve"> and Part 17 of the legislative rule</w:t>
      </w:r>
      <w:r w:rsidRPr="009927C1">
        <w:rPr>
          <w:lang w:val="en-US"/>
        </w:rPr>
        <w:t>.</w:t>
      </w:r>
    </w:p>
    <w:p w14:paraId="0A255E0A" w14:textId="78727F3E" w:rsidR="009B7FE7" w:rsidRPr="001907CE" w:rsidRDefault="009B7FE7" w:rsidP="009B7FE7">
      <w:pPr>
        <w:pStyle w:val="CERbullets"/>
        <w:rPr>
          <w:lang w:val="en-GB"/>
        </w:rPr>
      </w:pPr>
      <w:r w:rsidRPr="001907CE">
        <w:rPr>
          <w:lang w:val="en-GB"/>
        </w:rPr>
        <w:t>Estimate the average annual abatement of your project</w:t>
      </w:r>
      <w:r w:rsidRPr="001907CE">
        <w:rPr>
          <w:rStyle w:val="CommentReference"/>
          <w:lang w:val="en-GB"/>
        </w:rPr>
        <w:t xml:space="preserve">, </w:t>
      </w:r>
      <w:r w:rsidRPr="001907CE">
        <w:rPr>
          <w:lang w:val="en-GB"/>
        </w:rPr>
        <w:t xml:space="preserve">obtain an audit schedule for your project from the Clean Energy Regulator and engage a Category 2 Greenhouse and Energy </w:t>
      </w:r>
      <w:r>
        <w:rPr>
          <w:lang w:val="en-GB"/>
        </w:rPr>
        <w:t>Auditor early</w:t>
      </w:r>
      <w:r w:rsidRPr="001907CE">
        <w:rPr>
          <w:lang w:val="en-GB"/>
        </w:rPr>
        <w:t>. Submit audits of your project according to your audit schedule.</w:t>
      </w:r>
    </w:p>
    <w:p w14:paraId="5695507E" w14:textId="0A81850A" w:rsidR="009B7FE7" w:rsidRDefault="009B7FE7" w:rsidP="009B7FE7">
      <w:pPr>
        <w:pStyle w:val="CERbullets"/>
        <w:rPr>
          <w:lang w:val="en-GB"/>
        </w:rPr>
      </w:pPr>
      <w:r w:rsidRPr="001907CE">
        <w:rPr>
          <w:lang w:val="en-GB"/>
        </w:rPr>
        <w:t>Determine the amount of</w:t>
      </w:r>
      <w:r w:rsidR="00DB300C">
        <w:rPr>
          <w:lang w:val="en-GB"/>
        </w:rPr>
        <w:t xml:space="preserve"> emissions </w:t>
      </w:r>
      <w:r w:rsidRPr="001907CE">
        <w:rPr>
          <w:lang w:val="en-GB"/>
        </w:rPr>
        <w:t xml:space="preserve">using the calculations in Part </w:t>
      </w:r>
      <w:r w:rsidR="00DB300C">
        <w:rPr>
          <w:lang w:val="en-GB"/>
        </w:rPr>
        <w:t xml:space="preserve">4 </w:t>
      </w:r>
      <w:r w:rsidRPr="001907CE">
        <w:rPr>
          <w:lang w:val="en-GB"/>
        </w:rPr>
        <w:t xml:space="preserve">of the method. Convert the amount of carbon captured </w:t>
      </w:r>
      <w:r w:rsidR="000F73DF">
        <w:rPr>
          <w:lang w:val="en-GB"/>
        </w:rPr>
        <w:t>into t</w:t>
      </w:r>
      <w:r w:rsidR="000F73DF" w:rsidRPr="009B7FE7">
        <w:rPr>
          <w:lang w:val="en-GB"/>
        </w:rPr>
        <w:t>CO</w:t>
      </w:r>
      <w:r w:rsidR="000F73DF" w:rsidRPr="009B7FE7">
        <w:rPr>
          <w:vertAlign w:val="subscript"/>
          <w:lang w:val="en-GB"/>
        </w:rPr>
        <w:t>2</w:t>
      </w:r>
      <w:r w:rsidR="000F73DF" w:rsidRPr="009B7FE7">
        <w:rPr>
          <w:lang w:val="en-GB"/>
        </w:rPr>
        <w:t>-e</w:t>
      </w:r>
      <w:r w:rsidRPr="001907CE">
        <w:rPr>
          <w:lang w:val="en-GB"/>
        </w:rPr>
        <w:t>.</w:t>
      </w:r>
    </w:p>
    <w:p w14:paraId="3AC74A7E" w14:textId="0947E9BB" w:rsidR="000F73DF" w:rsidRPr="001907CE" w:rsidRDefault="000F73DF" w:rsidP="009B7FE7">
      <w:pPr>
        <w:pStyle w:val="CERbullets"/>
        <w:rPr>
          <w:lang w:val="en-GB"/>
        </w:rPr>
      </w:pPr>
      <w:r>
        <w:rPr>
          <w:lang w:val="en-GB"/>
        </w:rPr>
        <w:t>Submit your project reports and application(s) for ACCUs, along with audit reports where scheduled.</w:t>
      </w:r>
    </w:p>
    <w:p w14:paraId="4A092A38" w14:textId="45ED88AD" w:rsidR="009B7FE7" w:rsidRPr="009B7FE7" w:rsidRDefault="009B7FE7" w:rsidP="009B7FE7">
      <w:r w:rsidRPr="009B7FE7">
        <w:br w:type="page"/>
      </w:r>
    </w:p>
    <w:p w14:paraId="5CA5728B" w14:textId="19F1462C" w:rsidR="009B7FE7" w:rsidRPr="009B7FE7" w:rsidRDefault="009B7FE7" w:rsidP="001F0848">
      <w:pPr>
        <w:pStyle w:val="Heading1"/>
      </w:pPr>
      <w:bookmarkStart w:id="16" w:name="_Toc429467320"/>
      <w:r w:rsidRPr="009B7FE7">
        <w:lastRenderedPageBreak/>
        <w:t>What does a</w:t>
      </w:r>
      <w:r w:rsidR="00897F4D">
        <w:t xml:space="preserve"> land and sea transport </w:t>
      </w:r>
      <w:r w:rsidRPr="009B7FE7">
        <w:t>project look like?</w:t>
      </w:r>
      <w:bookmarkEnd w:id="16"/>
    </w:p>
    <w:p w14:paraId="297C9C03" w14:textId="77777777" w:rsidR="00897F4D" w:rsidRDefault="00897F4D" w:rsidP="00897F4D">
      <w:pPr>
        <w:rPr>
          <w:lang w:val="en-US"/>
        </w:rPr>
      </w:pPr>
      <w:r w:rsidRPr="009927C1">
        <w:rPr>
          <w:lang w:val="en-US"/>
        </w:rPr>
        <w:t xml:space="preserve">A land and sea transport project </w:t>
      </w:r>
      <w:r w:rsidRPr="00FF1816">
        <w:rPr>
          <w:lang w:val="en-US"/>
        </w:rPr>
        <w:t xml:space="preserve">only covers </w:t>
      </w:r>
      <w:r>
        <w:rPr>
          <w:lang w:val="en-US"/>
        </w:rPr>
        <w:t>vehicles and vessels</w:t>
      </w:r>
      <w:r w:rsidRPr="00FF1816">
        <w:rPr>
          <w:lang w:val="en-US"/>
        </w:rPr>
        <w:t xml:space="preserve"> </w:t>
      </w:r>
      <w:r>
        <w:rPr>
          <w:lang w:val="en-US"/>
        </w:rPr>
        <w:t xml:space="preserve">being used </w:t>
      </w:r>
      <w:r w:rsidRPr="00FF1816">
        <w:rPr>
          <w:lang w:val="en-US"/>
        </w:rPr>
        <w:t xml:space="preserve">within Australia. International </w:t>
      </w:r>
      <w:r>
        <w:rPr>
          <w:lang w:val="en-US"/>
        </w:rPr>
        <w:t>usage, such as export shipping, is</w:t>
      </w:r>
      <w:r w:rsidRPr="00FF1816">
        <w:rPr>
          <w:lang w:val="en-US"/>
        </w:rPr>
        <w:t xml:space="preserve"> </w:t>
      </w:r>
      <w:r>
        <w:rPr>
          <w:lang w:val="en-US"/>
        </w:rPr>
        <w:t xml:space="preserve">not eligible under the method. </w:t>
      </w:r>
    </w:p>
    <w:p w14:paraId="2C79D663" w14:textId="77777777" w:rsidR="00897F4D" w:rsidRDefault="00897F4D" w:rsidP="00897F4D">
      <w:r>
        <w:rPr>
          <w:lang w:val="en-US"/>
        </w:rPr>
        <w:t xml:space="preserve">A project must </w:t>
      </w:r>
      <w:r w:rsidRPr="009927C1">
        <w:rPr>
          <w:lang w:val="en-US"/>
        </w:rPr>
        <w:t>involve implementing emissions reduction activities</w:t>
      </w:r>
      <w:r>
        <w:t xml:space="preserve"> on </w:t>
      </w:r>
      <w:r w:rsidRPr="00FF1816">
        <w:rPr>
          <w:lang w:val="en-US"/>
        </w:rPr>
        <w:t xml:space="preserve">at least </w:t>
      </w:r>
      <w:r>
        <w:rPr>
          <w:lang w:val="en-US"/>
        </w:rPr>
        <w:t xml:space="preserve">one vehicle or group of vehicles. Depending on the type of project, eligible vehicles may include </w:t>
      </w:r>
      <w:r>
        <w:t xml:space="preserve">light vehicles, trucks, buses, trains, marine vessels or mobile equipment such as mining and agricultural vehicles. You may include only land vehicles, only marine vessels, or a combination of both. Air transport is excluded, because is covered under a separate aviation method. </w:t>
      </w:r>
    </w:p>
    <w:p w14:paraId="59226FC0" w14:textId="77777777" w:rsidR="00897F4D" w:rsidRPr="00775933" w:rsidRDefault="00897F4D" w:rsidP="00897F4D">
      <w:r w:rsidRPr="00775933">
        <w:rPr>
          <w:lang w:val="en-US"/>
        </w:rPr>
        <w:t xml:space="preserve">The </w:t>
      </w:r>
      <w:r>
        <w:rPr>
          <w:lang w:val="en-GB"/>
        </w:rPr>
        <w:t>land and sea transport</w:t>
      </w:r>
      <w:r w:rsidRPr="00264405">
        <w:rPr>
          <w:lang w:val="en-GB"/>
        </w:rPr>
        <w:t xml:space="preserve"> </w:t>
      </w:r>
      <w:r w:rsidRPr="00775933">
        <w:rPr>
          <w:lang w:val="en-US"/>
        </w:rPr>
        <w:t xml:space="preserve">method </w:t>
      </w:r>
      <w:r>
        <w:rPr>
          <w:lang w:val="en-US"/>
        </w:rPr>
        <w:t xml:space="preserve">allows you to </w:t>
      </w:r>
      <w:r w:rsidRPr="00775933">
        <w:rPr>
          <w:lang w:val="en-US"/>
        </w:rPr>
        <w:t>choose the activities you wish to implement, provided they fall into at least one of the following</w:t>
      </w:r>
      <w:r w:rsidRPr="00775933">
        <w:t xml:space="preserve"> categories:</w:t>
      </w:r>
    </w:p>
    <w:p w14:paraId="19260626" w14:textId="77777777" w:rsidR="00897F4D" w:rsidRDefault="00897F4D" w:rsidP="00897F4D">
      <w:pPr>
        <w:pStyle w:val="CERbullets"/>
        <w:spacing w:before="60"/>
        <w:rPr>
          <w:lang w:val="en-GB"/>
        </w:rPr>
      </w:pPr>
      <w:r>
        <w:rPr>
          <w:lang w:val="en-GB"/>
        </w:rPr>
        <w:t>replacing vehicles</w:t>
      </w:r>
    </w:p>
    <w:p w14:paraId="62C69AC5" w14:textId="77777777" w:rsidR="00897F4D" w:rsidRPr="00970EF7" w:rsidRDefault="00897F4D" w:rsidP="00897F4D">
      <w:pPr>
        <w:pStyle w:val="CERbullets"/>
        <w:spacing w:before="60"/>
        <w:rPr>
          <w:lang w:val="en-GB"/>
        </w:rPr>
      </w:pPr>
      <w:r w:rsidRPr="00970EF7">
        <w:rPr>
          <w:lang w:val="en-GB"/>
        </w:rPr>
        <w:t>modifying</w:t>
      </w:r>
      <w:r>
        <w:rPr>
          <w:lang w:val="en-GB"/>
        </w:rPr>
        <w:t xml:space="preserve"> </w:t>
      </w:r>
      <w:r w:rsidRPr="00970EF7">
        <w:rPr>
          <w:lang w:val="en-GB"/>
        </w:rPr>
        <w:t xml:space="preserve">existing </w:t>
      </w:r>
      <w:r>
        <w:rPr>
          <w:lang w:val="en-GB"/>
        </w:rPr>
        <w:t>vehicles</w:t>
      </w:r>
    </w:p>
    <w:p w14:paraId="782C75E4" w14:textId="77777777" w:rsidR="00897F4D" w:rsidRPr="00970EF7" w:rsidRDefault="00897F4D" w:rsidP="00897F4D">
      <w:pPr>
        <w:pStyle w:val="CERbullets"/>
        <w:spacing w:before="60"/>
        <w:rPr>
          <w:lang w:val="en-GB"/>
        </w:rPr>
      </w:pPr>
      <w:r w:rsidRPr="00970EF7">
        <w:rPr>
          <w:lang w:val="en-GB"/>
        </w:rPr>
        <w:t xml:space="preserve">changing </w:t>
      </w:r>
      <w:r>
        <w:rPr>
          <w:lang w:val="en-GB"/>
        </w:rPr>
        <w:t xml:space="preserve">the </w:t>
      </w:r>
      <w:r w:rsidRPr="00970EF7">
        <w:rPr>
          <w:lang w:val="en-GB"/>
        </w:rPr>
        <w:t xml:space="preserve">energy source </w:t>
      </w:r>
      <w:r w:rsidRPr="00775933">
        <w:rPr>
          <w:lang w:val="en-GB"/>
        </w:rPr>
        <w:t xml:space="preserve">or the mix of energy sources </w:t>
      </w:r>
      <w:r w:rsidRPr="00970EF7">
        <w:rPr>
          <w:lang w:val="en-GB"/>
        </w:rPr>
        <w:t xml:space="preserve">used by </w:t>
      </w:r>
      <w:r>
        <w:rPr>
          <w:lang w:val="en-GB"/>
        </w:rPr>
        <w:t>vehicles</w:t>
      </w:r>
    </w:p>
    <w:p w14:paraId="5CB3B578" w14:textId="77777777" w:rsidR="00897F4D" w:rsidRDefault="00897F4D" w:rsidP="00897F4D">
      <w:pPr>
        <w:pStyle w:val="CERbullets"/>
        <w:spacing w:before="60"/>
        <w:rPr>
          <w:lang w:val="en-GB"/>
        </w:rPr>
      </w:pPr>
      <w:r w:rsidRPr="00970EF7">
        <w:rPr>
          <w:lang w:val="en-GB"/>
        </w:rPr>
        <w:t>improving operat</w:t>
      </w:r>
      <w:r>
        <w:rPr>
          <w:lang w:val="en-GB"/>
        </w:rPr>
        <w:t>ional practices in relation to vehicles.</w:t>
      </w:r>
    </w:p>
    <w:p w14:paraId="7545B05B" w14:textId="77777777" w:rsidR="00897F4D" w:rsidRPr="00970EF7" w:rsidRDefault="00897F4D" w:rsidP="00897F4D">
      <w:pPr>
        <w:pStyle w:val="CERbullets"/>
        <w:numPr>
          <w:ilvl w:val="0"/>
          <w:numId w:val="0"/>
        </w:numPr>
        <w:tabs>
          <w:tab w:val="left" w:pos="6252"/>
        </w:tabs>
        <w:rPr>
          <w:lang w:val="en-GB"/>
        </w:rPr>
      </w:pPr>
      <w:r>
        <w:rPr>
          <w:lang w:val="en-GB"/>
        </w:rPr>
        <w:tab/>
      </w:r>
    </w:p>
    <w:p w14:paraId="24B149ED" w14:textId="04C017FD" w:rsidR="00897F4D" w:rsidRDefault="00897F4D" w:rsidP="00897F4D">
      <w:pPr>
        <w:rPr>
          <w:lang w:val="en-GB"/>
        </w:rPr>
      </w:pPr>
      <w:r>
        <w:t xml:space="preserve">Each activity you undertake must be reasonably expected to reduce vehicle emissions. </w:t>
      </w:r>
      <w:r w:rsidRPr="00264405">
        <w:rPr>
          <w:lang w:val="en-GB"/>
        </w:rPr>
        <w:t xml:space="preserve">Examples of the types of activities that could be undertaken in a </w:t>
      </w:r>
      <w:r>
        <w:rPr>
          <w:lang w:val="en-GB"/>
        </w:rPr>
        <w:t>land and sea transport</w:t>
      </w:r>
      <w:r w:rsidRPr="00264405">
        <w:rPr>
          <w:lang w:val="en-GB"/>
        </w:rPr>
        <w:t xml:space="preserve"> project include:</w:t>
      </w:r>
    </w:p>
    <w:p w14:paraId="406DDDFE" w14:textId="77777777" w:rsidR="00897F4D" w:rsidRDefault="00897F4D" w:rsidP="00897F4D">
      <w:pPr>
        <w:pStyle w:val="CERbullets"/>
        <w:spacing w:before="60"/>
        <w:rPr>
          <w:lang w:val="en-GB"/>
        </w:rPr>
      </w:pPr>
      <w:r>
        <w:rPr>
          <w:lang w:val="en-GB"/>
        </w:rPr>
        <w:t>replacing existing vehicles with more efficient ones of a similar type (e.g. light trucks)</w:t>
      </w:r>
    </w:p>
    <w:p w14:paraId="51EA2B65" w14:textId="77777777" w:rsidR="00897F4D" w:rsidRDefault="00897F4D" w:rsidP="00897F4D">
      <w:pPr>
        <w:pStyle w:val="CERbullets"/>
        <w:spacing w:before="60"/>
        <w:rPr>
          <w:lang w:val="en-GB"/>
        </w:rPr>
      </w:pPr>
      <w:r>
        <w:rPr>
          <w:lang w:val="en-GB"/>
        </w:rPr>
        <w:t>increasing the use of biofuel</w:t>
      </w:r>
    </w:p>
    <w:p w14:paraId="1F8F9E88" w14:textId="77777777" w:rsidR="00897F4D" w:rsidRDefault="00897F4D" w:rsidP="00897F4D">
      <w:pPr>
        <w:pStyle w:val="CERbullets"/>
        <w:spacing w:before="60"/>
        <w:rPr>
          <w:lang w:val="en-GB"/>
        </w:rPr>
      </w:pPr>
      <w:r w:rsidRPr="009E0019">
        <w:rPr>
          <w:lang w:val="en-GB"/>
        </w:rPr>
        <w:t>installi</w:t>
      </w:r>
      <w:r>
        <w:rPr>
          <w:lang w:val="en-GB"/>
        </w:rPr>
        <w:t>ng low rolling resistance tyres</w:t>
      </w:r>
    </w:p>
    <w:p w14:paraId="63C17CE7" w14:textId="77777777" w:rsidR="00897F4D" w:rsidRDefault="00897F4D" w:rsidP="00897F4D">
      <w:pPr>
        <w:pStyle w:val="CERbullets"/>
        <w:spacing w:before="60"/>
        <w:rPr>
          <w:lang w:val="en-GB"/>
        </w:rPr>
      </w:pPr>
      <w:r w:rsidRPr="009E0019">
        <w:rPr>
          <w:lang w:val="en-GB"/>
        </w:rPr>
        <w:t>opt</w:t>
      </w:r>
      <w:r>
        <w:rPr>
          <w:lang w:val="en-GB"/>
        </w:rPr>
        <w:t>imising vehicle scheduling.</w:t>
      </w:r>
    </w:p>
    <w:p w14:paraId="67AE920A" w14:textId="77777777" w:rsidR="003C3ECF" w:rsidRDefault="003C3ECF" w:rsidP="00897F4D">
      <w:pPr>
        <w:pStyle w:val="CERbullets"/>
        <w:numPr>
          <w:ilvl w:val="0"/>
          <w:numId w:val="0"/>
        </w:numPr>
      </w:pPr>
    </w:p>
    <w:p w14:paraId="10E19E49" w14:textId="77777777" w:rsidR="00897F4D" w:rsidRDefault="00897F4D" w:rsidP="00897F4D">
      <w:pPr>
        <w:pStyle w:val="CERbullets"/>
        <w:numPr>
          <w:ilvl w:val="0"/>
          <w:numId w:val="0"/>
        </w:numPr>
      </w:pPr>
      <w:r>
        <w:t>The project activities must be specific to the chosen vehicles and aimed at reducing their emissions intensity. They cannot be activities that are aimed at reducing emissions from vehicles generally; for example, an activity cannot be designing a mobile phone app that allows users to run their vehicle or vehicles more efficiently.</w:t>
      </w:r>
    </w:p>
    <w:p w14:paraId="2871D9DB" w14:textId="77777777" w:rsidR="009C7EAE" w:rsidRPr="00082E55" w:rsidRDefault="009C7EAE" w:rsidP="009C7EAE">
      <w:pPr>
        <w:pStyle w:val="Heading2"/>
      </w:pPr>
      <w:bookmarkStart w:id="17" w:name="_Toc427932939"/>
      <w:bookmarkStart w:id="18" w:name="_Toc429393377"/>
      <w:bookmarkStart w:id="19" w:name="_Toc429393475"/>
      <w:bookmarkStart w:id="20" w:name="_Toc429467321"/>
      <w:r w:rsidRPr="00082E55">
        <w:t>Types of projects</w:t>
      </w:r>
      <w:bookmarkEnd w:id="17"/>
      <w:bookmarkEnd w:id="18"/>
      <w:bookmarkEnd w:id="19"/>
      <w:bookmarkEnd w:id="20"/>
      <w:r w:rsidRPr="00082E55">
        <w:t xml:space="preserve"> </w:t>
      </w:r>
    </w:p>
    <w:p w14:paraId="32BF7B87" w14:textId="77777777" w:rsidR="009C7EAE" w:rsidRDefault="009C7EAE" w:rsidP="0022349C">
      <w:r w:rsidRPr="009C3DF4">
        <w:t>Land and sea transport projects must be set up as one of the following two types:</w:t>
      </w:r>
    </w:p>
    <w:p w14:paraId="76F2C321" w14:textId="77777777" w:rsidR="009C7EAE" w:rsidRDefault="009C7EAE" w:rsidP="009C7EAE">
      <w:pPr>
        <w:pStyle w:val="CERnumbering"/>
      </w:pPr>
      <w:r w:rsidRPr="009C3DF4">
        <w:t xml:space="preserve">Group of Vehicles project or </w:t>
      </w:r>
    </w:p>
    <w:p w14:paraId="5A34C811" w14:textId="77777777" w:rsidR="009C7EAE" w:rsidRPr="009C3DF4" w:rsidRDefault="009C7EAE" w:rsidP="009C7EAE">
      <w:pPr>
        <w:pStyle w:val="CERnumbering"/>
      </w:pPr>
      <w:r w:rsidRPr="009C3DF4">
        <w:t xml:space="preserve">Aggregated Vehicles project. </w:t>
      </w:r>
    </w:p>
    <w:p w14:paraId="35EC106A" w14:textId="77777777" w:rsidR="009C7EAE" w:rsidRDefault="009C7EAE" w:rsidP="0022349C">
      <w:pPr>
        <w:rPr>
          <w:lang w:val="en-US"/>
        </w:rPr>
      </w:pPr>
      <w:r w:rsidRPr="009C3DF4">
        <w:t xml:space="preserve">Splitting the land and sea transport method in this way provides flexible options for different transport businesses. For example, a </w:t>
      </w:r>
      <w:r w:rsidRPr="009C3DF4">
        <w:rPr>
          <w:b/>
        </w:rPr>
        <w:t>group of vehicles</w:t>
      </w:r>
      <w:r w:rsidRPr="009C3DF4">
        <w:t xml:space="preserve"> project is more likely to suit public or hire fleets and logistics companies that do not collect data at the level of individual vehicles. In contrast, an </w:t>
      </w:r>
      <w:r w:rsidRPr="009C3DF4">
        <w:rPr>
          <w:b/>
        </w:rPr>
        <w:t>aggregated individual vehicles</w:t>
      </w:r>
      <w:r w:rsidRPr="009C3DF4">
        <w:t xml:space="preserve"> project would suit those operations with vehicle-specific data, such as railways, shipping and some trucking operations. Such operations may plan to include only</w:t>
      </w:r>
      <w:r w:rsidRPr="009C3DF4">
        <w:rPr>
          <w:lang w:val="en-US"/>
        </w:rPr>
        <w:t xml:space="preserve"> a few trains or ships in their project.</w:t>
      </w:r>
      <w:r>
        <w:rPr>
          <w:lang w:val="en-US"/>
        </w:rPr>
        <w:t xml:space="preserve"> </w:t>
      </w:r>
    </w:p>
    <w:p w14:paraId="77DA364A" w14:textId="77777777" w:rsidR="003C3ECF" w:rsidRPr="00DD4C86" w:rsidRDefault="003C3ECF" w:rsidP="009C7EAE">
      <w:pPr>
        <w:pStyle w:val="Heading5"/>
      </w:pPr>
      <w:bookmarkStart w:id="21" w:name="_Toc427932940"/>
      <w:r w:rsidRPr="00DD4C86">
        <w:lastRenderedPageBreak/>
        <w:t>Table 1 - Comparison of project types</w:t>
      </w:r>
      <w:bookmarkEnd w:id="21"/>
    </w:p>
    <w:tbl>
      <w:tblPr>
        <w:tblStyle w:val="CERTable"/>
        <w:tblW w:w="0" w:type="auto"/>
        <w:tblLook w:val="0420" w:firstRow="1" w:lastRow="0" w:firstColumn="0" w:lastColumn="0" w:noHBand="0" w:noVBand="1"/>
      </w:tblPr>
      <w:tblGrid>
        <w:gridCol w:w="4618"/>
        <w:gridCol w:w="4618"/>
      </w:tblGrid>
      <w:tr w:rsidR="003C3ECF" w:rsidRPr="00930CA4" w14:paraId="79D8CB21" w14:textId="77777777" w:rsidTr="009C7EAE">
        <w:trPr>
          <w:cnfStyle w:val="100000000000" w:firstRow="1" w:lastRow="0" w:firstColumn="0" w:lastColumn="0" w:oddVBand="0" w:evenVBand="0" w:oddHBand="0" w:evenHBand="0" w:firstRowFirstColumn="0" w:firstRowLastColumn="0" w:lastRowFirstColumn="0" w:lastRowLastColumn="0"/>
        </w:trPr>
        <w:tc>
          <w:tcPr>
            <w:tcW w:w="4618" w:type="dxa"/>
          </w:tcPr>
          <w:p w14:paraId="09619DB6" w14:textId="77777777" w:rsidR="003C3ECF" w:rsidRPr="00930CA4" w:rsidRDefault="003C3ECF" w:rsidP="00D823B7">
            <w:pPr>
              <w:rPr>
                <w:b w:val="0"/>
              </w:rPr>
            </w:pPr>
            <w:r w:rsidRPr="00930CA4">
              <w:t>Group of Vehicles project</w:t>
            </w:r>
          </w:p>
        </w:tc>
        <w:tc>
          <w:tcPr>
            <w:tcW w:w="4618" w:type="dxa"/>
          </w:tcPr>
          <w:p w14:paraId="00EC0718" w14:textId="77777777" w:rsidR="003C3ECF" w:rsidRPr="00930CA4" w:rsidRDefault="003C3ECF" w:rsidP="00D823B7">
            <w:pPr>
              <w:rPr>
                <w:b w:val="0"/>
              </w:rPr>
            </w:pPr>
            <w:r w:rsidRPr="00930CA4">
              <w:t xml:space="preserve">Aggregated </w:t>
            </w:r>
            <w:r>
              <w:t xml:space="preserve">Individual </w:t>
            </w:r>
            <w:r w:rsidRPr="00930CA4">
              <w:t>Vehicles project</w:t>
            </w:r>
          </w:p>
        </w:tc>
      </w:tr>
      <w:tr w:rsidR="003C3ECF" w14:paraId="447D9AE3" w14:textId="77777777" w:rsidTr="009C7EAE">
        <w:trPr>
          <w:cnfStyle w:val="000000100000" w:firstRow="0" w:lastRow="0" w:firstColumn="0" w:lastColumn="0" w:oddVBand="0" w:evenVBand="0" w:oddHBand="1" w:evenHBand="0" w:firstRowFirstColumn="0" w:firstRowLastColumn="0" w:lastRowFirstColumn="0" w:lastRowLastColumn="0"/>
        </w:trPr>
        <w:tc>
          <w:tcPr>
            <w:tcW w:w="4618" w:type="dxa"/>
          </w:tcPr>
          <w:p w14:paraId="0CF59FA9" w14:textId="77777777" w:rsidR="003C3ECF" w:rsidRDefault="003C3ECF" w:rsidP="00D823B7">
            <w:r>
              <w:t>Refer to Division 2 of the method</w:t>
            </w:r>
          </w:p>
        </w:tc>
        <w:tc>
          <w:tcPr>
            <w:tcW w:w="4618" w:type="dxa"/>
          </w:tcPr>
          <w:p w14:paraId="45FAE059" w14:textId="77777777" w:rsidR="003C3ECF" w:rsidRDefault="003C3ECF" w:rsidP="00D823B7">
            <w:r>
              <w:t>Refer to Division 3 of the method</w:t>
            </w:r>
          </w:p>
        </w:tc>
      </w:tr>
      <w:tr w:rsidR="003C3ECF" w14:paraId="01283976" w14:textId="77777777" w:rsidTr="009C7EAE">
        <w:trPr>
          <w:cnfStyle w:val="000000010000" w:firstRow="0" w:lastRow="0" w:firstColumn="0" w:lastColumn="0" w:oddVBand="0" w:evenVBand="0" w:oddHBand="0" w:evenHBand="1" w:firstRowFirstColumn="0" w:firstRowLastColumn="0" w:lastRowFirstColumn="0" w:lastRowLastColumn="0"/>
        </w:trPr>
        <w:tc>
          <w:tcPr>
            <w:tcW w:w="4618" w:type="dxa"/>
          </w:tcPr>
          <w:p w14:paraId="21ABC72A" w14:textId="77777777" w:rsidR="003C3ECF" w:rsidRDefault="003C3ECF" w:rsidP="00D823B7">
            <w:r>
              <w:t>Includes light vehicles</w:t>
            </w:r>
          </w:p>
        </w:tc>
        <w:tc>
          <w:tcPr>
            <w:tcW w:w="4618" w:type="dxa"/>
          </w:tcPr>
          <w:p w14:paraId="560461C9" w14:textId="77777777" w:rsidR="003C3ECF" w:rsidRDefault="003C3ECF" w:rsidP="00D823B7">
            <w:r>
              <w:t>Excludes light vehicles</w:t>
            </w:r>
          </w:p>
        </w:tc>
      </w:tr>
      <w:tr w:rsidR="003C3ECF" w14:paraId="18AD3E3F" w14:textId="77777777" w:rsidTr="009C7EAE">
        <w:trPr>
          <w:cnfStyle w:val="000000100000" w:firstRow="0" w:lastRow="0" w:firstColumn="0" w:lastColumn="0" w:oddVBand="0" w:evenVBand="0" w:oddHBand="1" w:evenHBand="0" w:firstRowFirstColumn="0" w:firstRowLastColumn="0" w:lastRowFirstColumn="0" w:lastRowLastColumn="0"/>
        </w:trPr>
        <w:tc>
          <w:tcPr>
            <w:tcW w:w="4618" w:type="dxa"/>
          </w:tcPr>
          <w:p w14:paraId="7F310462" w14:textId="77777777" w:rsidR="003C3ECF" w:rsidRDefault="003C3ECF" w:rsidP="00D823B7">
            <w:r>
              <w:t>Excludes mobile equipment (e.g. mining and agricultural vehicles  and other off –road self-propelled machinery)</w:t>
            </w:r>
          </w:p>
        </w:tc>
        <w:tc>
          <w:tcPr>
            <w:tcW w:w="4618" w:type="dxa"/>
          </w:tcPr>
          <w:p w14:paraId="16821D5D" w14:textId="77777777" w:rsidR="003C3ECF" w:rsidRDefault="003C3ECF" w:rsidP="00D823B7">
            <w:r>
              <w:t>Includes mobile equipment (e.g. mining and agricultural vehicles  and other off –road self-propelled machinery)</w:t>
            </w:r>
          </w:p>
        </w:tc>
      </w:tr>
      <w:tr w:rsidR="003C3ECF" w14:paraId="52E7A192" w14:textId="77777777" w:rsidTr="009C7EAE">
        <w:trPr>
          <w:cnfStyle w:val="000000010000" w:firstRow="0" w:lastRow="0" w:firstColumn="0" w:lastColumn="0" w:oddVBand="0" w:evenVBand="0" w:oddHBand="0" w:evenHBand="1" w:firstRowFirstColumn="0" w:firstRowLastColumn="0" w:lastRowFirstColumn="0" w:lastRowLastColumn="0"/>
        </w:trPr>
        <w:tc>
          <w:tcPr>
            <w:tcW w:w="4618" w:type="dxa"/>
          </w:tcPr>
          <w:p w14:paraId="4939B8F9" w14:textId="77777777" w:rsidR="003C3ECF" w:rsidRDefault="003C3ECF" w:rsidP="00D823B7">
            <w:r>
              <w:t>Can use the Australian Government’s Green Vehicle Guide to set the baseline emissions intensity for light vehicles in some situations OR Requires 3 years of specific data for groups or sub-groups of vehicles to calculate baseline emissions</w:t>
            </w:r>
          </w:p>
        </w:tc>
        <w:tc>
          <w:tcPr>
            <w:tcW w:w="4618" w:type="dxa"/>
          </w:tcPr>
          <w:p w14:paraId="467A0A3D" w14:textId="77777777" w:rsidR="003C3ECF" w:rsidRDefault="003C3ECF" w:rsidP="00D823B7">
            <w:r>
              <w:t>Requires 3 years of specific data for individual vehicles to calculate baseline emissions</w:t>
            </w:r>
          </w:p>
        </w:tc>
      </w:tr>
      <w:tr w:rsidR="003C3ECF" w14:paraId="0EF5EFDD" w14:textId="77777777" w:rsidTr="009C7EAE">
        <w:trPr>
          <w:cnfStyle w:val="000000100000" w:firstRow="0" w:lastRow="0" w:firstColumn="0" w:lastColumn="0" w:oddVBand="0" w:evenVBand="0" w:oddHBand="1" w:evenHBand="0" w:firstRowFirstColumn="0" w:firstRowLastColumn="0" w:lastRowFirstColumn="0" w:lastRowLastColumn="0"/>
        </w:trPr>
        <w:tc>
          <w:tcPr>
            <w:tcW w:w="4618" w:type="dxa"/>
          </w:tcPr>
          <w:p w14:paraId="1B2E4EF5" w14:textId="77777777" w:rsidR="003C3ECF" w:rsidRDefault="003C3ECF" w:rsidP="00D823B7">
            <w:r>
              <w:t xml:space="preserve">Suitable project type for public or hire fleets where individual vehicles fuel data cannot be monitored </w:t>
            </w:r>
          </w:p>
        </w:tc>
        <w:tc>
          <w:tcPr>
            <w:tcW w:w="4618" w:type="dxa"/>
          </w:tcPr>
          <w:p w14:paraId="5A97DC94" w14:textId="77777777" w:rsidR="003C3ECF" w:rsidRDefault="003C3ECF" w:rsidP="00D823B7">
            <w:r>
              <w:t>Cannot use the Australian Government’s Green Vehicle Guide</w:t>
            </w:r>
            <w:r w:rsidDel="00F15714">
              <w:t xml:space="preserve"> </w:t>
            </w:r>
          </w:p>
        </w:tc>
      </w:tr>
    </w:tbl>
    <w:p w14:paraId="0BFF9973" w14:textId="77777777" w:rsidR="003C3ECF" w:rsidRDefault="003C3ECF" w:rsidP="003C3ECF"/>
    <w:p w14:paraId="71E1A094" w14:textId="77777777" w:rsidR="003C3ECF" w:rsidRDefault="003C3ECF" w:rsidP="00897F4D">
      <w:pPr>
        <w:pStyle w:val="CERbullets"/>
        <w:numPr>
          <w:ilvl w:val="0"/>
          <w:numId w:val="0"/>
        </w:numPr>
        <w:rPr>
          <w:lang w:val="en-GB"/>
        </w:rPr>
      </w:pPr>
    </w:p>
    <w:p w14:paraId="75187C56" w14:textId="77777777" w:rsidR="001F0848" w:rsidRDefault="001F0848" w:rsidP="000A320A">
      <w:pPr>
        <w:rPr>
          <w:lang w:val="en-GB"/>
        </w:rPr>
      </w:pPr>
    </w:p>
    <w:p w14:paraId="50C95382" w14:textId="77777777" w:rsidR="001F0848" w:rsidRDefault="001F0848" w:rsidP="000A320A">
      <w:pPr>
        <w:rPr>
          <w:rFonts w:eastAsia="Times New Roman"/>
          <w:color w:val="005874"/>
          <w:sz w:val="30"/>
          <w:szCs w:val="26"/>
          <w:lang w:val="en-GB"/>
        </w:rPr>
      </w:pPr>
      <w:r>
        <w:rPr>
          <w:lang w:val="en-GB"/>
        </w:rPr>
        <w:br w:type="page"/>
      </w:r>
    </w:p>
    <w:p w14:paraId="6B6A9CAC" w14:textId="5A6A761C" w:rsidR="009B7FE7" w:rsidRPr="001907CE" w:rsidRDefault="009B7FE7" w:rsidP="000A320A">
      <w:pPr>
        <w:pStyle w:val="Heading1"/>
        <w:rPr>
          <w:lang w:val="en-GB"/>
        </w:rPr>
      </w:pPr>
      <w:bookmarkStart w:id="22" w:name="_Toc429467322"/>
      <w:r w:rsidRPr="001907CE">
        <w:rPr>
          <w:lang w:val="en-GB"/>
        </w:rPr>
        <w:lastRenderedPageBreak/>
        <w:t xml:space="preserve">Setting up and running a </w:t>
      </w:r>
      <w:r w:rsidR="00D823B7">
        <w:rPr>
          <w:lang w:val="en-GB"/>
        </w:rPr>
        <w:t xml:space="preserve">land and sea transport </w:t>
      </w:r>
      <w:r w:rsidRPr="001907CE">
        <w:rPr>
          <w:lang w:val="en-GB"/>
        </w:rPr>
        <w:t>project</w:t>
      </w:r>
      <w:bookmarkEnd w:id="22"/>
    </w:p>
    <w:p w14:paraId="7C1AEB55" w14:textId="77777777" w:rsidR="00D823B7" w:rsidRDefault="00D823B7" w:rsidP="0022349C">
      <w:r>
        <w:t>How a l</w:t>
      </w:r>
      <w:r w:rsidRPr="000E6026">
        <w:t xml:space="preserve">and and </w:t>
      </w:r>
      <w:r>
        <w:t>s</w:t>
      </w:r>
      <w:r w:rsidRPr="000E6026">
        <w:t xml:space="preserve">ea </w:t>
      </w:r>
      <w:r>
        <w:t>t</w:t>
      </w:r>
      <w:r w:rsidRPr="000E6026">
        <w:t>ransport</w:t>
      </w:r>
      <w:r>
        <w:t xml:space="preserve"> project is set up and run is critical for calculating </w:t>
      </w:r>
      <w:r w:rsidRPr="009927C1">
        <w:rPr>
          <w:lang w:val="en-GB"/>
        </w:rPr>
        <w:t xml:space="preserve">the amount of </w:t>
      </w:r>
      <w:r>
        <w:rPr>
          <w:lang w:val="en-GB"/>
        </w:rPr>
        <w:t>emissions</w:t>
      </w:r>
      <w:r>
        <w:t xml:space="preserve"> avoided as a result of a project, which in turn determines the amount of abat</w:t>
      </w:r>
      <w:r w:rsidRPr="009927C1">
        <w:t xml:space="preserve">ement that has occurred and how many ACCUs </w:t>
      </w:r>
      <w:r>
        <w:t>can</w:t>
      </w:r>
      <w:r w:rsidRPr="009927C1">
        <w:t xml:space="preserve"> be issued for a project. Parts</w:t>
      </w:r>
      <w:r>
        <w:t xml:space="preserve"> 3</w:t>
      </w:r>
      <w:r w:rsidRPr="009927C1">
        <w:rPr>
          <w:i/>
        </w:rPr>
        <w:t xml:space="preserve"> </w:t>
      </w:r>
      <w:r w:rsidRPr="009927C1">
        <w:t>and</w:t>
      </w:r>
      <w:r w:rsidRPr="009927C1">
        <w:rPr>
          <w:i/>
        </w:rPr>
        <w:t xml:space="preserve"> </w:t>
      </w:r>
      <w:r w:rsidRPr="009927C1">
        <w:t>4 of the</w:t>
      </w:r>
      <w:r w:rsidRPr="00C17526">
        <w:t xml:space="preserve"> method and </w:t>
      </w:r>
      <w:r>
        <w:t>e</w:t>
      </w:r>
      <w:r w:rsidRPr="00C17526">
        <w:t xml:space="preserve">xplanatory </w:t>
      </w:r>
      <w:r>
        <w:t>s</w:t>
      </w:r>
      <w:r w:rsidRPr="00C17526">
        <w:t xml:space="preserve">tatement describe in detail </w:t>
      </w:r>
      <w:r>
        <w:t>the</w:t>
      </w:r>
      <w:r w:rsidRPr="00C17526">
        <w:t xml:space="preserve"> project</w:t>
      </w:r>
      <w:r>
        <w:t xml:space="preserve"> requirements </w:t>
      </w:r>
      <w:r w:rsidRPr="003322DE">
        <w:rPr>
          <w:lang w:val="en-GB"/>
        </w:rPr>
        <w:t>and how to calculate the volume of</w:t>
      </w:r>
      <w:r>
        <w:rPr>
          <w:lang w:val="en-GB"/>
        </w:rPr>
        <w:t xml:space="preserve"> </w:t>
      </w:r>
      <w:r w:rsidRPr="003322DE">
        <w:rPr>
          <w:lang w:val="en-GB"/>
        </w:rPr>
        <w:t>emissions avoided, as well as the net abatement that has occurred</w:t>
      </w:r>
      <w:r w:rsidRPr="00C17526">
        <w:t>.</w:t>
      </w:r>
      <w:r>
        <w:t xml:space="preserve"> When considering whether running a land and sea transport would benefit your business you should familiarise yourself with how abatement is calculated under the method and use the same process to estimate possible abatement. </w:t>
      </w:r>
    </w:p>
    <w:p w14:paraId="2FC31E7B" w14:textId="073C36BD" w:rsidR="00D823B7" w:rsidRDefault="00D823B7" w:rsidP="0022349C">
      <w:r w:rsidRPr="002C71F7">
        <w:rPr>
          <w:lang w:val="en-GB"/>
        </w:rPr>
        <w:t xml:space="preserve">Setting up and running </w:t>
      </w:r>
      <w:r w:rsidRPr="00CA4B5D">
        <w:rPr>
          <w:lang w:val="en-GB"/>
        </w:rPr>
        <w:t>a</w:t>
      </w:r>
      <w:r>
        <w:rPr>
          <w:lang w:val="en-GB"/>
        </w:rPr>
        <w:t xml:space="preserve"> land and sea transport</w:t>
      </w:r>
      <w:r w:rsidRPr="000E6026">
        <w:rPr>
          <w:i/>
          <w:lang w:val="en-GB"/>
        </w:rPr>
        <w:t xml:space="preserve"> </w:t>
      </w:r>
      <w:r w:rsidRPr="00CA4B5D">
        <w:rPr>
          <w:lang w:val="en-GB"/>
        </w:rPr>
        <w:t>project</w:t>
      </w:r>
      <w:r w:rsidRPr="002C71F7">
        <w:rPr>
          <w:lang w:val="en-GB"/>
        </w:rPr>
        <w:t xml:space="preserve"> can be divided into the following parts</w:t>
      </w:r>
      <w:r>
        <w:rPr>
          <w:lang w:val="en-GB"/>
        </w:rPr>
        <w:t xml:space="preserve">. </w:t>
      </w:r>
      <w:r w:rsidRPr="003322DE">
        <w:rPr>
          <w:lang w:val="en-GB"/>
        </w:rPr>
        <w:t>Each part refers to the relevant sections of the method, which explain the project in more detail.</w:t>
      </w:r>
      <w:r w:rsidRPr="00BF0800">
        <w:rPr>
          <w:lang w:val="en-GB"/>
        </w:rPr>
        <w:t xml:space="preserve"> </w:t>
      </w:r>
    </w:p>
    <w:tbl>
      <w:tblPr>
        <w:tblStyle w:val="CERCallout"/>
        <w:tblW w:w="0" w:type="auto"/>
        <w:tblLook w:val="04A0" w:firstRow="1" w:lastRow="0" w:firstColumn="1" w:lastColumn="0" w:noHBand="0" w:noVBand="1"/>
      </w:tblPr>
      <w:tblGrid>
        <w:gridCol w:w="9740"/>
      </w:tblGrid>
      <w:tr w:rsidR="009B7FE7" w14:paraId="3BD00098" w14:textId="77777777" w:rsidTr="009B7FE7">
        <w:tc>
          <w:tcPr>
            <w:tcW w:w="9956" w:type="dxa"/>
          </w:tcPr>
          <w:p w14:paraId="42F4939F" w14:textId="1856EFC6" w:rsidR="009B7FE7" w:rsidRPr="009B7FE7" w:rsidRDefault="009B7FE7" w:rsidP="0092667D">
            <w:r>
              <w:t xml:space="preserve">Remember to download a copy of the </w:t>
            </w:r>
            <w:hyperlink r:id="rId19" w:history="1">
              <w:r w:rsidR="0092667D" w:rsidRPr="00F1595F">
                <w:rPr>
                  <w:rStyle w:val="Hyperlink"/>
                  <w:lang w:val="en-US"/>
                </w:rPr>
                <w:t>explanatory statement</w:t>
              </w:r>
            </w:hyperlink>
            <w:r w:rsidR="00F1595F">
              <w:rPr>
                <w:rStyle w:val="FootnoteReference"/>
                <w:rFonts w:ascii="Calibri" w:hAnsi="Calibri"/>
                <w:lang w:val="en-US"/>
              </w:rPr>
              <w:footnoteReference w:id="11"/>
            </w:r>
            <w:r w:rsidR="00BA51F2">
              <w:rPr>
                <w:i/>
              </w:rPr>
              <w:t xml:space="preserve"> </w:t>
            </w:r>
            <w:r>
              <w:t xml:space="preserve">to read along with the </w:t>
            </w:r>
            <w:r w:rsidR="0092667D">
              <w:t xml:space="preserve">land and sea transport </w:t>
            </w:r>
            <w:r>
              <w:t xml:space="preserve">method. The explanatory statement provides further detail and is an important document for interpreting and understanding the method. </w:t>
            </w:r>
          </w:p>
        </w:tc>
      </w:tr>
    </w:tbl>
    <w:p w14:paraId="35B3AC26" w14:textId="5CC6121F" w:rsidR="009B7FE7" w:rsidRDefault="009B7FE7" w:rsidP="000A320A">
      <w:pPr>
        <w:pStyle w:val="Heading2"/>
        <w:rPr>
          <w:lang w:val="en-GB"/>
        </w:rPr>
      </w:pPr>
      <w:bookmarkStart w:id="23" w:name="_Toc429467323"/>
      <w:r w:rsidRPr="001907CE">
        <w:rPr>
          <w:lang w:val="en-GB"/>
        </w:rPr>
        <w:t xml:space="preserve">Establish the </w:t>
      </w:r>
      <w:r w:rsidR="00933E2F">
        <w:rPr>
          <w:lang w:val="en-GB"/>
        </w:rPr>
        <w:t>land and sea transport project</w:t>
      </w:r>
      <w:bookmarkEnd w:id="23"/>
      <w:r w:rsidR="00933E2F">
        <w:rPr>
          <w:lang w:val="en-GB"/>
        </w:rPr>
        <w:t xml:space="preserve"> </w:t>
      </w:r>
    </w:p>
    <w:p w14:paraId="6A1AE0A8" w14:textId="43294AE3" w:rsidR="005D31D9" w:rsidRDefault="005D31D9" w:rsidP="00F35255">
      <w:r>
        <w:t>You first need to determine which type of project to use; a group of vehicles project or an aggregated individual vehicles project. The type of project you choose will depend on your type of business operation and what historical data you have available. You will then need to work out which</w:t>
      </w:r>
      <w:r w:rsidDel="006D4C1F">
        <w:t xml:space="preserve"> </w:t>
      </w:r>
      <w:r>
        <w:t>vehicles to include and which emissions reductions activities to perform.</w:t>
      </w:r>
      <w:bookmarkStart w:id="24" w:name="_GoBack"/>
      <w:bookmarkEnd w:id="24"/>
    </w:p>
    <w:tbl>
      <w:tblPr>
        <w:tblStyle w:val="CERCallout"/>
        <w:tblW w:w="0" w:type="auto"/>
        <w:tblLook w:val="04A0" w:firstRow="1" w:lastRow="0" w:firstColumn="1" w:lastColumn="0" w:noHBand="0" w:noVBand="1"/>
      </w:tblPr>
      <w:tblGrid>
        <w:gridCol w:w="9740"/>
      </w:tblGrid>
      <w:tr w:rsidR="004E5924" w14:paraId="4460B9CB" w14:textId="77777777" w:rsidTr="00485B0A">
        <w:tc>
          <w:tcPr>
            <w:tcW w:w="9956" w:type="dxa"/>
          </w:tcPr>
          <w:p w14:paraId="6C90B36F" w14:textId="77777777" w:rsidR="004E5924" w:rsidRPr="004549AD" w:rsidRDefault="004E5924" w:rsidP="00485B0A">
            <w:pPr>
              <w:rPr>
                <w:b/>
                <w:lang w:val="en-US"/>
              </w:rPr>
            </w:pPr>
            <w:r w:rsidRPr="004549AD">
              <w:rPr>
                <w:b/>
                <w:lang w:val="en-US"/>
              </w:rPr>
              <w:t xml:space="preserve">Light Vehicles – </w:t>
            </w:r>
            <w:r>
              <w:rPr>
                <w:b/>
                <w:lang w:val="en-US"/>
              </w:rPr>
              <w:t>Green Vehicle Guide</w:t>
            </w:r>
          </w:p>
          <w:p w14:paraId="28EE6FCC" w14:textId="77777777" w:rsidR="00314C06" w:rsidRDefault="00314C06" w:rsidP="00314C06">
            <w:r w:rsidRPr="00DB7FAB">
              <w:rPr>
                <w:lang w:val="en-US"/>
              </w:rPr>
              <w:t>Note that for light vehicles in which fuel data cannot be monitored, such as hire cars</w:t>
            </w:r>
            <w:r>
              <w:rPr>
                <w:lang w:val="en-US"/>
              </w:rPr>
              <w:t xml:space="preserve"> and fleet lease companies</w:t>
            </w:r>
            <w:r w:rsidRPr="00DB7FAB">
              <w:rPr>
                <w:lang w:val="en-US"/>
              </w:rPr>
              <w:t xml:space="preserve">, the baseline emissions intensity can </w:t>
            </w:r>
            <w:r>
              <w:rPr>
                <w:lang w:val="en-US"/>
              </w:rPr>
              <w:t xml:space="preserve">instead </w:t>
            </w:r>
            <w:r w:rsidRPr="00DB7FAB">
              <w:rPr>
                <w:lang w:val="en-US"/>
              </w:rPr>
              <w:t xml:space="preserve">be set using the Australian Government’s </w:t>
            </w:r>
            <w:hyperlink r:id="rId20" w:history="1">
              <w:r w:rsidRPr="00212E45">
                <w:rPr>
                  <w:rStyle w:val="Hyperlink"/>
                  <w:lang w:val="en-US"/>
                </w:rPr>
                <w:t>Green Vehicle Guide</w:t>
              </w:r>
            </w:hyperlink>
            <w:r>
              <w:rPr>
                <w:rStyle w:val="FootnoteReference"/>
                <w:rFonts w:ascii="Calibri" w:hAnsi="Calibri"/>
                <w:color w:val="005874"/>
                <w:u w:val="single"/>
                <w:lang w:val="en-US"/>
              </w:rPr>
              <w:footnoteReference w:id="12"/>
            </w:r>
            <w:r>
              <w:rPr>
                <w:lang w:val="en-US"/>
              </w:rPr>
              <w:t xml:space="preserve"> (Section 28 in the method)</w:t>
            </w:r>
            <w:r w:rsidRPr="00DB7FAB">
              <w:rPr>
                <w:lang w:val="en-US"/>
              </w:rPr>
              <w:t>. In these cases, the only eligible project activity is vehicle replacement</w:t>
            </w:r>
            <w:r>
              <w:rPr>
                <w:lang w:val="en-US"/>
              </w:rPr>
              <w:t xml:space="preserve">, because </w:t>
            </w:r>
            <w:r w:rsidRPr="00212E45">
              <w:rPr>
                <w:lang w:val="en-US"/>
              </w:rPr>
              <w:t>reductions in fuel use due to other activities cannot be measured</w:t>
            </w:r>
            <w:r w:rsidRPr="00DB7FAB">
              <w:rPr>
                <w:lang w:val="en-US"/>
              </w:rPr>
              <w:t xml:space="preserve">. </w:t>
            </w:r>
            <w:r>
              <w:rPr>
                <w:lang w:val="en-US"/>
              </w:rPr>
              <w:t xml:space="preserve">Data from the </w:t>
            </w:r>
            <w:r w:rsidRPr="00DB7FAB">
              <w:rPr>
                <w:lang w:val="en-US"/>
              </w:rPr>
              <w:t xml:space="preserve">Green Vehicle Guide </w:t>
            </w:r>
            <w:r>
              <w:rPr>
                <w:lang w:val="en-US"/>
              </w:rPr>
              <w:t>is used when calculating t</w:t>
            </w:r>
            <w:r w:rsidRPr="00DB7FAB">
              <w:rPr>
                <w:lang w:val="en-US"/>
              </w:rPr>
              <w:t>he emissions intensity</w:t>
            </w:r>
            <w:r>
              <w:rPr>
                <w:lang w:val="en-US"/>
              </w:rPr>
              <w:t xml:space="preserve"> (</w:t>
            </w:r>
            <w:r>
              <w:t>Equation 15 in Figure 1).</w:t>
            </w:r>
          </w:p>
          <w:p w14:paraId="76841684" w14:textId="59BAA702" w:rsidR="004E5924" w:rsidRPr="009B7FE7" w:rsidRDefault="004E5924" w:rsidP="00485B0A">
            <w:r>
              <w:t xml:space="preserve">If using the Green Vehicle Guide to calculate the net abatement amount, the following information must also be provided in each offsets report: the details (make, model and fuel type) of the vehicles; any details of replacement vehicles; evidence of the replacement. </w:t>
            </w:r>
          </w:p>
        </w:tc>
      </w:tr>
    </w:tbl>
    <w:p w14:paraId="270ED7D0" w14:textId="003707AE" w:rsidR="005D31D9" w:rsidRDefault="005D31D9" w:rsidP="00F35255">
      <w:r>
        <w:t xml:space="preserve">A </w:t>
      </w:r>
      <w:r w:rsidRPr="00AD7525">
        <w:rPr>
          <w:b/>
        </w:rPr>
        <w:t>group of vehicles project</w:t>
      </w:r>
      <w:r>
        <w:t xml:space="preserve"> involves implementing project activities and monitoring emissions reductions at the level of all the vehicles in a vehicle sub-group (Section 11 in the method). Each sub-group contains all vehicles of the same vehicle category</w:t>
      </w:r>
      <w:r>
        <w:rPr>
          <w:lang w:val="en-US"/>
        </w:rPr>
        <w:t xml:space="preserve"> </w:t>
      </w:r>
      <w:r>
        <w:t xml:space="preserve">in a business unit or transport operation. </w:t>
      </w:r>
      <w:r w:rsidR="007102E6">
        <w:t>Light</w:t>
      </w:r>
      <w:r>
        <w:rPr>
          <w:lang w:val="en-US"/>
        </w:rPr>
        <w:t xml:space="preserve"> vehicles, </w:t>
      </w:r>
      <w:r>
        <w:t>trucks, buses, trains and marine vessels sub-groups can be included</w:t>
      </w:r>
      <w:r>
        <w:rPr>
          <w:lang w:val="en-US"/>
        </w:rPr>
        <w:t xml:space="preserve">, but mobile equipment is excluded (e.g. </w:t>
      </w:r>
      <w:r w:rsidR="00123D14">
        <w:rPr>
          <w:lang w:val="en-US"/>
        </w:rPr>
        <w:t>off road</w:t>
      </w:r>
      <w:r>
        <w:rPr>
          <w:lang w:val="en-US"/>
        </w:rPr>
        <w:t xml:space="preserve"> self-propelled machinery).</w:t>
      </w:r>
      <w:r w:rsidDel="00413912">
        <w:t xml:space="preserve"> </w:t>
      </w:r>
      <w:r>
        <w:t>Light vehicles must use this project type. Section 12 of the method describes the information you must provide for each sub-group of vehicles when applying to run a</w:t>
      </w:r>
      <w:r w:rsidRPr="00EB43F9">
        <w:t xml:space="preserve"> </w:t>
      </w:r>
      <w:r>
        <w:t>group of vehicles project.</w:t>
      </w:r>
    </w:p>
    <w:p w14:paraId="7F7A03B3" w14:textId="77777777" w:rsidR="005D31D9" w:rsidRDefault="005D31D9" w:rsidP="005D31D9">
      <w:r>
        <w:t xml:space="preserve">An </w:t>
      </w:r>
      <w:r w:rsidRPr="00AD7525">
        <w:rPr>
          <w:b/>
        </w:rPr>
        <w:t>aggregated individual vehicles</w:t>
      </w:r>
      <w:r w:rsidRPr="00AD7525" w:rsidDel="00EB43F9">
        <w:rPr>
          <w:b/>
        </w:rPr>
        <w:t xml:space="preserve"> </w:t>
      </w:r>
      <w:r w:rsidRPr="00AD7525">
        <w:rPr>
          <w:b/>
        </w:rPr>
        <w:t>project</w:t>
      </w:r>
      <w:r>
        <w:t xml:space="preserve"> may involve one or more vehicles (Section 14 in the method), but not necessarily all the vehicles in a sub-group of a business unit</w:t>
      </w:r>
      <w:r w:rsidRPr="00594803">
        <w:t xml:space="preserve"> </w:t>
      </w:r>
      <w:r>
        <w:t xml:space="preserve">or transport operation. Where multiple vehicles are included, they may belong to different vehicle categories. Trucks, buses, trains, marine vessels and </w:t>
      </w:r>
      <w:r>
        <w:rPr>
          <w:lang w:val="en-US"/>
        </w:rPr>
        <w:t xml:space="preserve">mobile equipment </w:t>
      </w:r>
      <w:r>
        <w:t>can be included</w:t>
      </w:r>
      <w:r>
        <w:rPr>
          <w:lang w:val="en-US"/>
        </w:rPr>
        <w:t>, but light vehicles are excluded.</w:t>
      </w:r>
      <w:r w:rsidDel="00413912">
        <w:t xml:space="preserve"> </w:t>
      </w:r>
      <w:r>
        <w:t>This is the project type to use for mobile equipment. Section 15 of the method describes the information you must provide when applying to register this type of project</w:t>
      </w:r>
      <w:r>
        <w:rPr>
          <w:lang w:val="en-US"/>
        </w:rPr>
        <w:t xml:space="preserve">. </w:t>
      </w:r>
      <w:r w:rsidRPr="00413912">
        <w:t>To allow for shorter applications, you may provide the information by class</w:t>
      </w:r>
      <w:r>
        <w:t xml:space="preserve"> of vehicle</w:t>
      </w:r>
      <w:r w:rsidRPr="00413912">
        <w:t xml:space="preserve">, rather than </w:t>
      </w:r>
      <w:r>
        <w:t xml:space="preserve">by </w:t>
      </w:r>
      <w:r>
        <w:rPr>
          <w:lang w:val="en-US"/>
        </w:rPr>
        <w:t>individual vehicle</w:t>
      </w:r>
      <w:r>
        <w:t>.</w:t>
      </w:r>
    </w:p>
    <w:p w14:paraId="06ECF2A0" w14:textId="77777777" w:rsidR="005D31D9" w:rsidRDefault="005D31D9" w:rsidP="005D31D9">
      <w:r>
        <w:t>You need to choose the service unit that best reflects the vehicles used in your project and include these in your project application.</w:t>
      </w:r>
    </w:p>
    <w:tbl>
      <w:tblPr>
        <w:tblStyle w:val="CERCallout"/>
        <w:tblW w:w="0" w:type="auto"/>
        <w:tblLook w:val="04A0" w:firstRow="1" w:lastRow="0" w:firstColumn="1" w:lastColumn="0" w:noHBand="0" w:noVBand="1"/>
      </w:tblPr>
      <w:tblGrid>
        <w:gridCol w:w="9740"/>
      </w:tblGrid>
      <w:tr w:rsidR="004E5924" w14:paraId="3F463A67" w14:textId="77777777" w:rsidTr="00485B0A">
        <w:tc>
          <w:tcPr>
            <w:tcW w:w="9956" w:type="dxa"/>
          </w:tcPr>
          <w:p w14:paraId="19B0AD57" w14:textId="0989DECD" w:rsidR="004E5924" w:rsidRPr="004549AD" w:rsidRDefault="004E5924" w:rsidP="00485B0A">
            <w:pPr>
              <w:rPr>
                <w:b/>
                <w:lang w:val="en-US"/>
              </w:rPr>
            </w:pPr>
            <w:r>
              <w:rPr>
                <w:b/>
                <w:lang w:val="en-US"/>
              </w:rPr>
              <w:t>Emissions intensity and service units</w:t>
            </w:r>
          </w:p>
          <w:p w14:paraId="15F28B74" w14:textId="77777777" w:rsidR="009C7EAE" w:rsidRDefault="009C7EAE" w:rsidP="009C7EAE">
            <w:pPr>
              <w:rPr>
                <w:lang w:val="en-US"/>
              </w:rPr>
            </w:pPr>
            <w:r w:rsidRPr="007523DA">
              <w:rPr>
                <w:lang w:val="en-US"/>
              </w:rPr>
              <w:t xml:space="preserve">Emissions intensity is a measure of the level of emissions produced per unit of transport services provided. </w:t>
            </w:r>
            <w:r>
              <w:rPr>
                <w:lang w:val="en-US"/>
              </w:rPr>
              <w:t>Emissions are always measured in tCO</w:t>
            </w:r>
            <w:r>
              <w:rPr>
                <w:vertAlign w:val="subscript"/>
                <w:lang w:val="en-US"/>
              </w:rPr>
              <w:t>2</w:t>
            </w:r>
            <w:r>
              <w:rPr>
                <w:lang w:val="en-US"/>
              </w:rPr>
              <w:t>-e. Transport service</w:t>
            </w:r>
            <w:r w:rsidRPr="007523DA">
              <w:rPr>
                <w:lang w:val="en-US"/>
              </w:rPr>
              <w:t xml:space="preserve"> is measured using different service units</w:t>
            </w:r>
            <w:r>
              <w:rPr>
                <w:lang w:val="en-US"/>
              </w:rPr>
              <w:t>.</w:t>
            </w:r>
            <w:r w:rsidRPr="00F91B82">
              <w:rPr>
                <w:lang w:val="en-GB"/>
              </w:rPr>
              <w:t xml:space="preserve"> </w:t>
            </w:r>
          </w:p>
          <w:p w14:paraId="14DC972B" w14:textId="77777777" w:rsidR="009C7EAE" w:rsidRDefault="009C7EAE" w:rsidP="009C7EAE">
            <w:r>
              <w:t>Check the method to determine which service units are applicable to the vehicle categories in your project. The service units for vehicle categories are set out in Schedule 1 and defined in section 5 of the method.  The number of passengers can be converted into cargo weight by using a conversion factor of 78kg for each passenger (see section 16 of the method).</w:t>
            </w:r>
          </w:p>
          <w:p w14:paraId="6D9FFEAC" w14:textId="100F647C" w:rsidR="009C7EAE" w:rsidRDefault="009C7EAE" w:rsidP="009C7EAE">
            <w:r>
              <w:rPr>
                <w:lang w:val="en-US"/>
              </w:rPr>
              <w:t xml:space="preserve">For most vehicle categories, participants may choose from a selection of service units to measure emissions intensity. </w:t>
            </w:r>
            <w:r w:rsidRPr="007523DA">
              <w:rPr>
                <w:lang w:val="en-US"/>
              </w:rPr>
              <w:t>For example, the emissions intensity of passenger transport can be measured as emissions per passenger kilometre</w:t>
            </w:r>
            <w:r>
              <w:rPr>
                <w:lang w:val="en-US"/>
              </w:rPr>
              <w:t>* (tCO</w:t>
            </w:r>
            <w:r>
              <w:rPr>
                <w:vertAlign w:val="subscript"/>
                <w:lang w:val="en-US"/>
              </w:rPr>
              <w:t>2</w:t>
            </w:r>
            <w:r>
              <w:rPr>
                <w:lang w:val="en-US"/>
              </w:rPr>
              <w:t>-e/pkm)</w:t>
            </w:r>
            <w:r w:rsidRPr="007523DA">
              <w:rPr>
                <w:lang w:val="en-US"/>
              </w:rPr>
              <w:t xml:space="preserve">, whereas the intensity of freight transport can be measured as emissions per tonne </w:t>
            </w:r>
            <w:r>
              <w:rPr>
                <w:lang w:val="en-US"/>
              </w:rPr>
              <w:t>kilometer (tCO</w:t>
            </w:r>
            <w:r>
              <w:rPr>
                <w:vertAlign w:val="subscript"/>
                <w:lang w:val="en-US"/>
              </w:rPr>
              <w:t>2</w:t>
            </w:r>
            <w:r>
              <w:rPr>
                <w:lang w:val="en-US"/>
              </w:rPr>
              <w:t>-e/tkm). For some vehicle categories there is no choice of service unit.</w:t>
            </w:r>
          </w:p>
          <w:p w14:paraId="76FC11DD" w14:textId="68F439A7" w:rsidR="004E5924" w:rsidRPr="009B7FE7" w:rsidRDefault="009C7EAE" w:rsidP="009C7EAE">
            <w:r>
              <w:rPr>
                <w:lang w:val="en-US"/>
              </w:rPr>
              <w:t xml:space="preserve">*A </w:t>
            </w:r>
            <w:r w:rsidRPr="007523DA">
              <w:rPr>
                <w:lang w:val="en-US"/>
              </w:rPr>
              <w:t>passenger kilometre</w:t>
            </w:r>
            <w:r>
              <w:rPr>
                <w:lang w:val="en-US"/>
              </w:rPr>
              <w:t xml:space="preserve"> is the carriage of </w:t>
            </w:r>
            <w:r w:rsidRPr="00816C8C">
              <w:rPr>
                <w:lang w:val="en-US"/>
              </w:rPr>
              <w:t>a single passenger over a distance of one kilometre</w:t>
            </w:r>
            <w:r>
              <w:rPr>
                <w:lang w:val="en-US"/>
              </w:rPr>
              <w:t xml:space="preserve">. It is </w:t>
            </w:r>
            <w:r w:rsidRPr="00816C8C">
              <w:rPr>
                <w:lang w:val="en-US"/>
              </w:rPr>
              <w:t xml:space="preserve">calculated by multiplying the number of passengers carried over the number of kilometres travelled. </w:t>
            </w:r>
            <w:r>
              <w:rPr>
                <w:lang w:val="en-US"/>
              </w:rPr>
              <w:t xml:space="preserve">So, a </w:t>
            </w:r>
            <w:r w:rsidRPr="00816C8C">
              <w:rPr>
                <w:lang w:val="en-US"/>
              </w:rPr>
              <w:t xml:space="preserve">bus </w:t>
            </w:r>
            <w:r>
              <w:rPr>
                <w:lang w:val="en-US"/>
              </w:rPr>
              <w:t xml:space="preserve">that </w:t>
            </w:r>
            <w:r w:rsidRPr="00816C8C">
              <w:rPr>
                <w:lang w:val="en-US"/>
              </w:rPr>
              <w:t>carri</w:t>
            </w:r>
            <w:r>
              <w:rPr>
                <w:lang w:val="en-US"/>
              </w:rPr>
              <w:t xml:space="preserve">ed </w:t>
            </w:r>
            <w:r w:rsidRPr="00816C8C">
              <w:rPr>
                <w:lang w:val="en-US"/>
              </w:rPr>
              <w:t>5</w:t>
            </w:r>
            <w:r>
              <w:rPr>
                <w:lang w:val="en-US"/>
              </w:rPr>
              <w:t>0</w:t>
            </w:r>
            <w:r w:rsidRPr="00816C8C">
              <w:rPr>
                <w:lang w:val="en-US"/>
              </w:rPr>
              <w:t xml:space="preserve"> people </w:t>
            </w:r>
            <w:r>
              <w:rPr>
                <w:lang w:val="en-US"/>
              </w:rPr>
              <w:t>for 10</w:t>
            </w:r>
            <w:r w:rsidRPr="00816C8C">
              <w:rPr>
                <w:lang w:val="en-US"/>
              </w:rPr>
              <w:t xml:space="preserve">0 kilometres would have performed </w:t>
            </w:r>
            <w:r>
              <w:rPr>
                <w:lang w:val="en-US"/>
              </w:rPr>
              <w:t>5000</w:t>
            </w:r>
            <w:r w:rsidRPr="00816C8C">
              <w:rPr>
                <w:lang w:val="en-US"/>
              </w:rPr>
              <w:t xml:space="preserve"> passenger kilometres.</w:t>
            </w:r>
          </w:p>
        </w:tc>
      </w:tr>
    </w:tbl>
    <w:p w14:paraId="65035FB7" w14:textId="77777777" w:rsidR="009C7EAE" w:rsidRPr="00E42EA4" w:rsidRDefault="009C7EAE" w:rsidP="009C7EAE">
      <w:pPr>
        <w:pStyle w:val="Heading3"/>
      </w:pPr>
      <w:bookmarkStart w:id="25" w:name="_Toc427932944"/>
      <w:bookmarkStart w:id="26" w:name="_Toc429393381"/>
      <w:bookmarkStart w:id="27" w:name="_Toc429393479"/>
      <w:bookmarkStart w:id="28" w:name="_Toc429467324"/>
      <w:r w:rsidRPr="00E42EA4">
        <w:t>Mode switching in land and sea transport projects</w:t>
      </w:r>
      <w:bookmarkEnd w:id="25"/>
      <w:bookmarkEnd w:id="26"/>
      <w:bookmarkEnd w:id="27"/>
      <w:bookmarkEnd w:id="28"/>
    </w:p>
    <w:p w14:paraId="6197FE51" w14:textId="77777777" w:rsidR="004E719B" w:rsidRDefault="004E719B" w:rsidP="004E719B">
      <w:r>
        <w:t xml:space="preserve">Transport mode switching refers to changing between vehicle categories (e.g. between rigid trucks and rail freight). In the context of the current emissions reduction fund land and sea transport method, a mode shift project is possible only where a proponent conducts operations across both vehicle categories and providing that the duty cycle of the replacement vehicle is the same as the replaced vehicle. Any abatement created is </w:t>
      </w:r>
      <w:r>
        <w:rPr>
          <w:u w:val="single"/>
        </w:rPr>
        <w:t>not</w:t>
      </w:r>
      <w:r>
        <w:t xml:space="preserve"> based on the difference in emissions intensity between categories of vehicles. Rather, abatement is created by improvements in emissions intensity </w:t>
      </w:r>
      <w:r w:rsidRPr="00A34034">
        <w:rPr>
          <w:u w:val="single"/>
        </w:rPr>
        <w:t>within</w:t>
      </w:r>
      <w:r>
        <w:t xml:space="preserve"> the categories of vehicles involved in the project. Under the current method mode switching projects are unlikely to result in the creation of abatement.</w:t>
      </w:r>
    </w:p>
    <w:p w14:paraId="5B3B3B1D" w14:textId="77777777" w:rsidR="004E719B" w:rsidRDefault="004E719B" w:rsidP="004E719B">
      <w:r>
        <w:t>Participants are advised to note the following when assessing the benefit of including mode switching activities:</w:t>
      </w:r>
    </w:p>
    <w:p w14:paraId="68470102" w14:textId="77777777" w:rsidR="009C7EAE" w:rsidRPr="00E42EA4" w:rsidRDefault="009C7EAE" w:rsidP="009C7EAE">
      <w:pPr>
        <w:pStyle w:val="CERbullets"/>
      </w:pPr>
      <w:r w:rsidRPr="00E42EA4">
        <w:t>The replaced vehicle must be sold or disposed of within 90 days of the first use of the replacement vehicle (as per 24 (1) (a) (ii) of the method).</w:t>
      </w:r>
    </w:p>
    <w:p w14:paraId="709C3A38" w14:textId="77777777" w:rsidR="009C7EAE" w:rsidRPr="00E42EA4" w:rsidRDefault="009C7EAE" w:rsidP="009C7EAE">
      <w:pPr>
        <w:pStyle w:val="CERbullets"/>
      </w:pPr>
      <w:r w:rsidRPr="00E42EA4">
        <w:t>Careful consideration needs to be given to the potential amount of abatement possible using mode switching, given that the baseline is calculated using the lower of:</w:t>
      </w:r>
    </w:p>
    <w:p w14:paraId="4FAA2D18" w14:textId="54734280" w:rsidR="009C7EAE" w:rsidRPr="00E42EA4" w:rsidRDefault="009C7EAE" w:rsidP="009C7EAE">
      <w:pPr>
        <w:pStyle w:val="CERbullets"/>
        <w:numPr>
          <w:ilvl w:val="1"/>
          <w:numId w:val="21"/>
        </w:numPr>
      </w:pPr>
      <w:r w:rsidRPr="00E42EA4">
        <w:t>the lowest of the previous 3 years’ emissions intensity of the replaced vehicle (see subsection 24(5) of the method)</w:t>
      </w:r>
      <w:r>
        <w:t>,</w:t>
      </w:r>
      <w:r w:rsidRPr="00E42EA4">
        <w:t xml:space="preserve"> and </w:t>
      </w:r>
    </w:p>
    <w:p w14:paraId="1DF0E5C5" w14:textId="77777777" w:rsidR="009C7EAE" w:rsidRPr="00E42EA4" w:rsidRDefault="009C7EAE" w:rsidP="009C7EAE">
      <w:pPr>
        <w:pStyle w:val="CERbullets"/>
        <w:numPr>
          <w:ilvl w:val="1"/>
          <w:numId w:val="21"/>
        </w:numPr>
      </w:pPr>
      <w:r w:rsidRPr="00E42EA4">
        <w:t xml:space="preserve">the lowest of the average emissions intensity over the previous 3 years of each vehicle in a reference group comprised of vehicles in the same vehicle category as the replacement vehicle which were used within the transport operation of the participant (see subsection 24(6) of the method). </w:t>
      </w:r>
    </w:p>
    <w:p w14:paraId="3DAB7A01" w14:textId="71AD8A99" w:rsidR="009C7EAE" w:rsidRDefault="009C7EAE" w:rsidP="00D45BBE">
      <w:r w:rsidRPr="00E42EA4">
        <w:t xml:space="preserve">This means that unless the replacement vehicle is significantly more efficient than the vehicles in the reference group, abatement may be </w:t>
      </w:r>
      <w:r w:rsidR="00314C06">
        <w:t>zero</w:t>
      </w:r>
      <w:r w:rsidRPr="00E42EA4">
        <w:t>.</w:t>
      </w:r>
    </w:p>
    <w:p w14:paraId="43A38046" w14:textId="2A6B243C" w:rsidR="009C7EAE" w:rsidRPr="00E42EA4" w:rsidRDefault="009C7EAE" w:rsidP="009C7EAE">
      <w:r>
        <w:t>T</w:t>
      </w:r>
      <w:r w:rsidRPr="00E42EA4">
        <w:t xml:space="preserve">o meet the requirements of the method, participants will need to ensure that they have access to </w:t>
      </w:r>
      <w:r>
        <w:t xml:space="preserve">three years of relevant </w:t>
      </w:r>
      <w:r w:rsidRPr="00E42EA4">
        <w:t xml:space="preserve">historical data required to calculate project </w:t>
      </w:r>
      <w:r>
        <w:t xml:space="preserve">baseline </w:t>
      </w:r>
      <w:r w:rsidRPr="00E42EA4">
        <w:t>emissions</w:t>
      </w:r>
      <w:r>
        <w:t xml:space="preserve"> intensity</w:t>
      </w:r>
      <w:r w:rsidRPr="00E42EA4">
        <w:t xml:space="preserve"> (e.g. amount of fuel consumed, distances travelled, tonnage), this may be complex where the new mode of transport is not owned or operated by the participant. The land and sea transport method does not allow for this </w:t>
      </w:r>
      <w:r w:rsidR="004E719B">
        <w:t>historical data</w:t>
      </w:r>
      <w:r w:rsidR="004E719B" w:rsidRPr="00E42EA4">
        <w:t xml:space="preserve"> </w:t>
      </w:r>
      <w:r w:rsidRPr="00E42EA4">
        <w:t xml:space="preserve">to be modelled so actual data must be available. </w:t>
      </w:r>
    </w:p>
    <w:p w14:paraId="72F1F58D" w14:textId="193EFCE6" w:rsidR="009B7FE7" w:rsidRDefault="00055CAE" w:rsidP="000A320A">
      <w:pPr>
        <w:pStyle w:val="Heading2"/>
        <w:rPr>
          <w:lang w:val="en-GB"/>
        </w:rPr>
      </w:pPr>
      <w:bookmarkStart w:id="29" w:name="_Toc429467325"/>
      <w:r>
        <w:rPr>
          <w:lang w:val="en-GB"/>
        </w:rPr>
        <w:t>C</w:t>
      </w:r>
      <w:r w:rsidR="009B7FE7" w:rsidRPr="001907CE">
        <w:rPr>
          <w:lang w:val="en-GB"/>
        </w:rPr>
        <w:t xml:space="preserve">alculate </w:t>
      </w:r>
      <w:r w:rsidR="000F73DF">
        <w:rPr>
          <w:lang w:val="en-GB"/>
        </w:rPr>
        <w:t>emission reductions</w:t>
      </w:r>
      <w:bookmarkEnd w:id="29"/>
    </w:p>
    <w:p w14:paraId="3A0B8C65" w14:textId="441B66CF" w:rsidR="009C7EAE" w:rsidRPr="009C7EAE" w:rsidRDefault="009C7EAE" w:rsidP="009C7EAE">
      <w:pPr>
        <w:pStyle w:val="Heading5"/>
        <w:rPr>
          <w:lang w:val="en-GB"/>
        </w:rPr>
      </w:pPr>
      <w:r>
        <w:rPr>
          <w:lang w:val="en-GB"/>
        </w:rPr>
        <w:t>Figure 1 – Calculating abatement, simple example</w:t>
      </w:r>
    </w:p>
    <w:p w14:paraId="00036B32" w14:textId="2F65B4C3" w:rsidR="00AE4397" w:rsidRDefault="00535F25" w:rsidP="008115E1">
      <w:r>
        <w:rPr>
          <w:noProof/>
          <w:lang w:eastAsia="en-AU"/>
        </w:rPr>
        <w:drawing>
          <wp:inline distT="0" distB="0" distL="0" distR="0" wp14:anchorId="515356D6" wp14:editId="03EA5567">
            <wp:extent cx="4581525" cy="1604959"/>
            <wp:effectExtent l="0" t="0" r="0" b="0"/>
            <wp:docPr id="21" name="Picture 21" descr="Image shows the equations used to calculate abatement as described on following page." title="Image shows the equations used to calculate abatement as described on following 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igure 1-01.jpg"/>
                    <pic:cNvPicPr/>
                  </pic:nvPicPr>
                  <pic:blipFill>
                    <a:blip r:embed="rId21" cstate="screen">
                      <a:extLst>
                        <a:ext uri="{28A0092B-C50C-407E-A947-70E740481C1C}">
                          <a14:useLocalDpi xmlns:a14="http://schemas.microsoft.com/office/drawing/2010/main"/>
                        </a:ext>
                      </a:extLst>
                    </a:blip>
                    <a:stretch>
                      <a:fillRect/>
                    </a:stretch>
                  </pic:blipFill>
                  <pic:spPr>
                    <a:xfrm>
                      <a:off x="0" y="0"/>
                      <a:ext cx="4596567" cy="1610228"/>
                    </a:xfrm>
                    <a:prstGeom prst="rect">
                      <a:avLst/>
                    </a:prstGeom>
                  </pic:spPr>
                </pic:pic>
              </a:graphicData>
            </a:graphic>
          </wp:inline>
        </w:drawing>
      </w:r>
    </w:p>
    <w:p w14:paraId="1DFDBEF2" w14:textId="36124970" w:rsidR="008115E1" w:rsidRPr="00BF3C7D" w:rsidRDefault="008115E1" w:rsidP="008115E1">
      <w:pPr>
        <w:rPr>
          <w:lang w:val="en-US"/>
        </w:rPr>
      </w:pPr>
      <w:r>
        <w:t xml:space="preserve">There are several steps involved in calculating the net emissions reductions from the project and these </w:t>
      </w:r>
      <w:r w:rsidRPr="006B28D6">
        <w:t xml:space="preserve">are discussed below. </w:t>
      </w:r>
      <w:r w:rsidRPr="00AA3428">
        <w:t xml:space="preserve">Figure 1 </w:t>
      </w:r>
      <w:r w:rsidRPr="006B28D6">
        <w:t>shows the key</w:t>
      </w:r>
      <w:r>
        <w:t xml:space="preserve"> steps and equations used.</w:t>
      </w:r>
    </w:p>
    <w:tbl>
      <w:tblPr>
        <w:tblStyle w:val="CERCallout"/>
        <w:tblW w:w="0" w:type="auto"/>
        <w:tblLook w:val="04A0" w:firstRow="1" w:lastRow="0" w:firstColumn="1" w:lastColumn="0" w:noHBand="0" w:noVBand="1"/>
      </w:tblPr>
      <w:tblGrid>
        <w:gridCol w:w="9740"/>
      </w:tblGrid>
      <w:tr w:rsidR="009B7FE7" w14:paraId="47488419" w14:textId="77777777" w:rsidTr="009B7FE7">
        <w:tc>
          <w:tcPr>
            <w:tcW w:w="9956" w:type="dxa"/>
          </w:tcPr>
          <w:p w14:paraId="25735BF4" w14:textId="4097C62B" w:rsidR="009B7FE7" w:rsidRPr="00A46970" w:rsidRDefault="009B7FE7" w:rsidP="009B7FE7">
            <w:pPr>
              <w:pStyle w:val="Heading5"/>
              <w:outlineLvl w:val="4"/>
            </w:pPr>
            <w:r w:rsidRPr="00A46970">
              <w:t>What’s tCO</w:t>
            </w:r>
            <w:r w:rsidRPr="00A46970">
              <w:rPr>
                <w:vertAlign w:val="subscript"/>
              </w:rPr>
              <w:t>2</w:t>
            </w:r>
            <w:r w:rsidRPr="00A46970">
              <w:t>-e?</w:t>
            </w:r>
          </w:p>
          <w:p w14:paraId="559B70F0" w14:textId="77777777" w:rsidR="009B7FE7" w:rsidRPr="009B7FE7" w:rsidRDefault="009B7FE7" w:rsidP="009B7FE7">
            <w:r w:rsidRPr="003D09F8">
              <w:t>CO</w:t>
            </w:r>
            <w:r w:rsidRPr="003D09F8">
              <w:rPr>
                <w:vertAlign w:val="subscript"/>
              </w:rPr>
              <w:t>2</w:t>
            </w:r>
            <w:r w:rsidRPr="003D09F8">
              <w:t>-e</w:t>
            </w:r>
            <w:r w:rsidRPr="003D09F8">
              <w:rPr>
                <w:vertAlign w:val="subscript"/>
              </w:rPr>
              <w:t xml:space="preserve"> </w:t>
            </w:r>
            <w:r w:rsidRPr="003D09F8">
              <w:t xml:space="preserve">is a measure of the warming effect of different </w:t>
            </w:r>
            <w:r w:rsidRPr="009B7FE7">
              <w:t>greenhouse gas</w:t>
            </w:r>
            <w:r w:rsidRPr="003D09F8">
              <w:t xml:space="preserve">es that allows them to be compared to the equivalent amount of </w:t>
            </w:r>
            <w:r w:rsidRPr="009B7FE7">
              <w:t>carbon dioxide</w:t>
            </w:r>
            <w:r w:rsidRPr="003D09F8">
              <w:t xml:space="preserve">. It refers to the amount of carbon dioxide that would give the same warming effect as each </w:t>
            </w:r>
            <w:r w:rsidRPr="009B7FE7">
              <w:t>greenhouse gas</w:t>
            </w:r>
            <w:r w:rsidRPr="003D09F8">
              <w:t xml:space="preserve"> that is emitted or stored by an activity. </w:t>
            </w:r>
          </w:p>
        </w:tc>
      </w:tr>
    </w:tbl>
    <w:p w14:paraId="4D3D4AAB" w14:textId="734E5C11" w:rsidR="001336A4" w:rsidRPr="00816C8C" w:rsidRDefault="001336A4" w:rsidP="001336A4">
      <w:pPr>
        <w:pStyle w:val="Heading3"/>
      </w:pPr>
      <w:bookmarkStart w:id="30" w:name="_Toc427932946"/>
      <w:bookmarkStart w:id="31" w:name="_Toc429467326"/>
      <w:bookmarkStart w:id="32" w:name="_Toc395690699"/>
      <w:r w:rsidRPr="00816C8C">
        <w:t xml:space="preserve">Calculate project baseline </w:t>
      </w:r>
      <w:r>
        <w:t>emissions intensity</w:t>
      </w:r>
      <w:bookmarkEnd w:id="30"/>
      <w:bookmarkEnd w:id="31"/>
    </w:p>
    <w:p w14:paraId="43665FC8" w14:textId="77777777" w:rsidR="001336A4" w:rsidRDefault="001336A4" w:rsidP="001336A4">
      <w:r w:rsidRPr="002A705D">
        <w:t xml:space="preserve">To calculate the </w:t>
      </w:r>
      <w:r>
        <w:t xml:space="preserve">project </w:t>
      </w:r>
      <w:r w:rsidRPr="002A705D">
        <w:t xml:space="preserve">baseline, you </w:t>
      </w:r>
      <w:r>
        <w:t xml:space="preserve">first </w:t>
      </w:r>
      <w:r w:rsidRPr="002A705D">
        <w:t xml:space="preserve">need to determine the </w:t>
      </w:r>
      <w:r w:rsidRPr="00EA4E96">
        <w:t xml:space="preserve">baseline emissions intensity for </w:t>
      </w:r>
      <w:r>
        <w:t>each sub-group of vehicles or individual vehicle. The process can be broken into the following five steps.</w:t>
      </w:r>
    </w:p>
    <w:p w14:paraId="49755771" w14:textId="77777777" w:rsidR="001336A4" w:rsidRPr="00E02313" w:rsidRDefault="001336A4" w:rsidP="00E02313">
      <w:pPr>
        <w:pStyle w:val="CERnumbering"/>
        <w:numPr>
          <w:ilvl w:val="0"/>
          <w:numId w:val="34"/>
        </w:numPr>
        <w:rPr>
          <w:lang w:val="en-US"/>
        </w:rPr>
      </w:pPr>
      <w:r w:rsidRPr="00E02313">
        <w:rPr>
          <w:lang w:val="en-US"/>
        </w:rPr>
        <w:t>Determine emissions intensity for three previous years.</w:t>
      </w:r>
    </w:p>
    <w:p w14:paraId="35A87772" w14:textId="77777777" w:rsidR="001336A4" w:rsidRPr="001336A4" w:rsidRDefault="001336A4" w:rsidP="001336A4">
      <w:pPr>
        <w:pStyle w:val="CERnumbering"/>
        <w:rPr>
          <w:lang w:val="en-US"/>
        </w:rPr>
      </w:pPr>
      <w:r w:rsidRPr="001336A4">
        <w:rPr>
          <w:lang w:val="en-US"/>
        </w:rPr>
        <w:t>Use the lowest historic intensity to determine baseline emissions.</w:t>
      </w:r>
    </w:p>
    <w:p w14:paraId="1AFB31C0" w14:textId="77777777" w:rsidR="001336A4" w:rsidRPr="001336A4" w:rsidRDefault="001336A4" w:rsidP="001336A4">
      <w:pPr>
        <w:pStyle w:val="CERnumbering"/>
        <w:rPr>
          <w:lang w:val="en-US"/>
        </w:rPr>
      </w:pPr>
      <w:r w:rsidRPr="001336A4">
        <w:rPr>
          <w:lang w:val="en-US"/>
        </w:rPr>
        <w:t>For the reporting period calculate abatement by subtracting the actual emissions from the baseline emissions.</w:t>
      </w:r>
    </w:p>
    <w:p w14:paraId="31B0445B" w14:textId="699DE034" w:rsidR="001336A4" w:rsidRPr="001336A4" w:rsidRDefault="001336A4" w:rsidP="001336A4">
      <w:pPr>
        <w:pStyle w:val="CERnumbering"/>
        <w:rPr>
          <w:lang w:val="en-US"/>
        </w:rPr>
      </w:pPr>
      <w:r w:rsidRPr="001336A4">
        <w:rPr>
          <w:lang w:val="en-US"/>
        </w:rPr>
        <w:t>Apply decline rate if a group of vehicles project</w:t>
      </w:r>
      <w:r w:rsidR="00E02313">
        <w:rPr>
          <w:lang w:val="en-US"/>
        </w:rPr>
        <w:t xml:space="preserve">. </w:t>
      </w:r>
    </w:p>
    <w:p w14:paraId="523B13F9" w14:textId="77777777" w:rsidR="001336A4" w:rsidRPr="001336A4" w:rsidRDefault="001336A4" w:rsidP="001336A4">
      <w:pPr>
        <w:pStyle w:val="CERnumbering"/>
        <w:rPr>
          <w:lang w:val="en-US"/>
        </w:rPr>
      </w:pPr>
      <w:r w:rsidRPr="001336A4">
        <w:rPr>
          <w:lang w:val="en-US"/>
        </w:rPr>
        <w:t>If the abatement calculated is negative the abatement is considered to be zero.</w:t>
      </w:r>
    </w:p>
    <w:p w14:paraId="3F7A2B26" w14:textId="77777777" w:rsidR="001336A4" w:rsidRDefault="001336A4" w:rsidP="001336A4">
      <w:pPr>
        <w:pStyle w:val="Heading3"/>
        <w:rPr>
          <w:i/>
        </w:rPr>
      </w:pPr>
      <w:bookmarkStart w:id="33" w:name="_Toc427932947"/>
      <w:bookmarkStart w:id="34" w:name="_Toc429467327"/>
      <w:r>
        <w:t>Calculate baseline emissions</w:t>
      </w:r>
      <w:bookmarkEnd w:id="33"/>
      <w:bookmarkEnd w:id="34"/>
      <w:r>
        <w:t xml:space="preserve"> </w:t>
      </w:r>
    </w:p>
    <w:p w14:paraId="4CD615AA" w14:textId="77777777" w:rsidR="001336A4" w:rsidRPr="00886021" w:rsidRDefault="001336A4" w:rsidP="001336A4">
      <w:pPr>
        <w:rPr>
          <w:lang w:val="en-US"/>
        </w:rPr>
      </w:pPr>
      <w:r>
        <w:rPr>
          <w:lang w:val="en-US"/>
        </w:rPr>
        <w:t xml:space="preserve">As for </w:t>
      </w:r>
      <w:r w:rsidRPr="00886021">
        <w:rPr>
          <w:lang w:val="en-US"/>
        </w:rPr>
        <w:t>the baseline emissions intensity</w:t>
      </w:r>
      <w:r>
        <w:rPr>
          <w:lang w:val="en-US"/>
        </w:rPr>
        <w:t xml:space="preserve">, calculating the </w:t>
      </w:r>
      <w:r w:rsidRPr="00EA4E96">
        <w:rPr>
          <w:lang w:val="en-US"/>
        </w:rPr>
        <w:t>baseline emissions</w:t>
      </w:r>
      <w:r w:rsidRPr="00886021">
        <w:rPr>
          <w:b/>
          <w:lang w:val="en-US"/>
        </w:rPr>
        <w:t xml:space="preserve"> </w:t>
      </w:r>
      <w:r w:rsidRPr="00886021">
        <w:rPr>
          <w:lang w:val="en-US"/>
        </w:rPr>
        <w:t>depend</w:t>
      </w:r>
      <w:r>
        <w:rPr>
          <w:lang w:val="en-US"/>
        </w:rPr>
        <w:t>s</w:t>
      </w:r>
      <w:r w:rsidRPr="00886021">
        <w:rPr>
          <w:lang w:val="en-US"/>
        </w:rPr>
        <w:t xml:space="preserve"> on the type of project</w:t>
      </w:r>
      <w:r>
        <w:rPr>
          <w:lang w:val="en-US"/>
        </w:rPr>
        <w:t>.</w:t>
      </w:r>
    </w:p>
    <w:p w14:paraId="4C09F1D3" w14:textId="77777777" w:rsidR="001336A4" w:rsidRPr="00641977" w:rsidRDefault="001336A4" w:rsidP="001336A4">
      <w:pPr>
        <w:rPr>
          <w:lang w:val="en-GB"/>
        </w:rPr>
      </w:pPr>
      <w:r w:rsidRPr="007F066C">
        <w:t>For a group of vehicles project</w:t>
      </w:r>
      <w:r>
        <w:t xml:space="preserve">, </w:t>
      </w:r>
      <w:r>
        <w:rPr>
          <w:lang w:val="en-GB"/>
        </w:rPr>
        <w:t xml:space="preserve">baseline emissions must </w:t>
      </w:r>
      <w:r w:rsidRPr="0023643F">
        <w:rPr>
          <w:lang w:val="en-GB"/>
        </w:rPr>
        <w:t>be calculated for each sub-group</w:t>
      </w:r>
      <w:r>
        <w:rPr>
          <w:lang w:val="en-GB"/>
        </w:rPr>
        <w:t xml:space="preserve"> separately, because each sub-group will have a different baseline emissions intensity and level of service</w:t>
      </w:r>
      <w:r w:rsidRPr="0023643F">
        <w:rPr>
          <w:lang w:val="en-GB"/>
        </w:rPr>
        <w:t xml:space="preserve">. The baseline emissions </w:t>
      </w:r>
      <w:r>
        <w:rPr>
          <w:lang w:val="en-GB"/>
        </w:rPr>
        <w:t xml:space="preserve">are calculated by multiplying the sub-group’s baseline emissions intensity by the quantity of transport service in a reporting period (see </w:t>
      </w:r>
      <w:r w:rsidRPr="00F43687">
        <w:rPr>
          <w:lang w:val="en-GB"/>
        </w:rPr>
        <w:t>Subsection 21(3)</w:t>
      </w:r>
      <w:r>
        <w:rPr>
          <w:lang w:val="en-GB"/>
        </w:rPr>
        <w:t xml:space="preserve"> and Equation 3 in the method).</w:t>
      </w:r>
      <w:r w:rsidRPr="00E16EF0">
        <w:rPr>
          <w:rFonts w:ascii="Times New Roman" w:eastAsiaTheme="minorHAnsi" w:hAnsi="Times New Roman" w:cstheme="minorBidi"/>
          <w:color w:val="auto"/>
          <w:szCs w:val="20"/>
        </w:rPr>
        <w:t xml:space="preserve"> </w:t>
      </w:r>
    </w:p>
    <w:p w14:paraId="348F080A" w14:textId="77777777" w:rsidR="001336A4" w:rsidRDefault="001336A4" w:rsidP="001336A4">
      <w:pPr>
        <w:widowControl w:val="0"/>
        <w:rPr>
          <w:lang w:val="en-GB"/>
        </w:rPr>
      </w:pPr>
      <w:r>
        <w:t xml:space="preserve">For </w:t>
      </w:r>
      <w:r>
        <w:rPr>
          <w:lang w:val="en-GB"/>
        </w:rPr>
        <w:t xml:space="preserve">an </w:t>
      </w:r>
      <w:r w:rsidRPr="00D30FA1">
        <w:rPr>
          <w:lang w:val="en-GB"/>
        </w:rPr>
        <w:t>aggregated individual vehicles project</w:t>
      </w:r>
      <w:r>
        <w:rPr>
          <w:lang w:val="en-GB"/>
        </w:rPr>
        <w:t xml:space="preserve">, you will need to work out </w:t>
      </w:r>
      <w:r w:rsidRPr="00AE0233">
        <w:rPr>
          <w:lang w:val="en-GB"/>
        </w:rPr>
        <w:t xml:space="preserve">baseline emissions for each vehicle. </w:t>
      </w:r>
      <w:r>
        <w:rPr>
          <w:lang w:val="en-GB"/>
        </w:rPr>
        <w:t>This is</w:t>
      </w:r>
      <w:r w:rsidRPr="00AE0233">
        <w:rPr>
          <w:lang w:val="en-GB"/>
        </w:rPr>
        <w:t xml:space="preserve"> calculated </w:t>
      </w:r>
      <w:r>
        <w:rPr>
          <w:lang w:val="en-GB"/>
        </w:rPr>
        <w:t>by multiplying the</w:t>
      </w:r>
      <w:r w:rsidRPr="00AE0233">
        <w:rPr>
          <w:lang w:val="en-GB"/>
        </w:rPr>
        <w:t xml:space="preserve"> baseline emissions intensity </w:t>
      </w:r>
      <w:r>
        <w:rPr>
          <w:lang w:val="en-GB"/>
        </w:rPr>
        <w:t xml:space="preserve">of the vehicle </w:t>
      </w:r>
      <w:r w:rsidRPr="00AE0233">
        <w:rPr>
          <w:lang w:val="en-GB"/>
        </w:rPr>
        <w:t xml:space="preserve">by </w:t>
      </w:r>
      <w:r>
        <w:rPr>
          <w:lang w:val="en-GB"/>
        </w:rPr>
        <w:t xml:space="preserve">the </w:t>
      </w:r>
      <w:r w:rsidRPr="00AE0233">
        <w:rPr>
          <w:lang w:val="en-GB"/>
        </w:rPr>
        <w:t xml:space="preserve">quantity of </w:t>
      </w:r>
      <w:r>
        <w:rPr>
          <w:lang w:val="en-GB"/>
        </w:rPr>
        <w:t xml:space="preserve">transport </w:t>
      </w:r>
      <w:r w:rsidRPr="00AE0233">
        <w:rPr>
          <w:lang w:val="en-GB"/>
        </w:rPr>
        <w:t>service</w:t>
      </w:r>
      <w:r>
        <w:rPr>
          <w:lang w:val="en-GB"/>
        </w:rPr>
        <w:t xml:space="preserve"> in</w:t>
      </w:r>
      <w:r w:rsidRPr="00AE0233">
        <w:rPr>
          <w:lang w:val="en-GB"/>
        </w:rPr>
        <w:t xml:space="preserve"> </w:t>
      </w:r>
      <w:r>
        <w:rPr>
          <w:lang w:val="en-GB"/>
        </w:rPr>
        <w:t xml:space="preserve">a reporting period (see </w:t>
      </w:r>
      <w:r w:rsidRPr="00F43687">
        <w:rPr>
          <w:lang w:val="en-GB"/>
        </w:rPr>
        <w:t>Subsection 24(2)</w:t>
      </w:r>
      <w:r>
        <w:rPr>
          <w:lang w:val="en-GB"/>
        </w:rPr>
        <w:t xml:space="preserve"> and</w:t>
      </w:r>
      <w:r w:rsidRPr="00F43687">
        <w:rPr>
          <w:lang w:val="en-GB"/>
        </w:rPr>
        <w:t xml:space="preserve"> </w:t>
      </w:r>
      <w:r>
        <w:rPr>
          <w:lang w:val="en-GB"/>
        </w:rPr>
        <w:t xml:space="preserve">Equation 7 in the method). </w:t>
      </w:r>
    </w:p>
    <w:p w14:paraId="6E34400C" w14:textId="77777777" w:rsidR="001336A4" w:rsidRPr="00205ED5" w:rsidRDefault="001336A4" w:rsidP="001336A4">
      <w:pPr>
        <w:pStyle w:val="Heading3"/>
      </w:pPr>
      <w:bookmarkStart w:id="35" w:name="_Toc427932948"/>
      <w:bookmarkStart w:id="36" w:name="_Toc429467328"/>
      <w:r w:rsidRPr="00205ED5">
        <w:t>Calculat</w:t>
      </w:r>
      <w:r>
        <w:t>e</w:t>
      </w:r>
      <w:r w:rsidRPr="00205ED5">
        <w:t xml:space="preserve"> emissions from the project</w:t>
      </w:r>
      <w:bookmarkEnd w:id="35"/>
      <w:bookmarkEnd w:id="36"/>
    </w:p>
    <w:p w14:paraId="6589F316" w14:textId="77777777" w:rsidR="001336A4" w:rsidRDefault="001336A4" w:rsidP="001336A4">
      <w:pPr>
        <w:rPr>
          <w:lang w:val="en-GB"/>
        </w:rPr>
      </w:pPr>
      <w:r w:rsidRPr="00E94A54">
        <w:rPr>
          <w:lang w:val="en-GB"/>
        </w:rPr>
        <w:t xml:space="preserve">Every project needs to take into account emissions that arise from running it (see </w:t>
      </w:r>
      <w:r>
        <w:rPr>
          <w:lang w:val="en-GB"/>
        </w:rPr>
        <w:t>Part 4</w:t>
      </w:r>
      <w:r w:rsidRPr="00E94A54">
        <w:rPr>
          <w:lang w:val="en-GB"/>
        </w:rPr>
        <w:t xml:space="preserve"> </w:t>
      </w:r>
      <w:r>
        <w:rPr>
          <w:lang w:val="en-GB"/>
        </w:rPr>
        <w:t>in the method)</w:t>
      </w:r>
      <w:r w:rsidRPr="00E94A54">
        <w:rPr>
          <w:lang w:val="en-GB"/>
        </w:rPr>
        <w:t>. This is to ensure these emissions are included in calculations that determine net abatement for a reporting period and crediting period.</w:t>
      </w:r>
    </w:p>
    <w:p w14:paraId="783F6E07" w14:textId="77777777" w:rsidR="001336A4" w:rsidRPr="00736C84" w:rsidRDefault="001336A4" w:rsidP="001336A4">
      <w:r w:rsidRPr="00736C84">
        <w:t xml:space="preserve">For </w:t>
      </w:r>
      <w:r>
        <w:t>land and sea transport</w:t>
      </w:r>
      <w:r w:rsidRPr="00736C84">
        <w:t xml:space="preserve"> projects, the greenhouse gases that are accounted for in the calculations are listed in Section 1</w:t>
      </w:r>
      <w:r>
        <w:t>8</w:t>
      </w:r>
      <w:r w:rsidRPr="00736C84">
        <w:t xml:space="preserve"> of the method. </w:t>
      </w:r>
      <w:r w:rsidRPr="00BE7D78">
        <w:rPr>
          <w:lang w:val="en-GB"/>
        </w:rPr>
        <w:t>Emissions sources that must be included are transport fuel use and electricity when it is used as a transport energy source.</w:t>
      </w:r>
      <w:r>
        <w:t xml:space="preserve"> </w:t>
      </w:r>
      <w:r w:rsidRPr="00736C84">
        <w:t>For an explanation of the sources of greenhouse gas that are excluded from the calculations, see Section 1</w:t>
      </w:r>
      <w:r>
        <w:t>8</w:t>
      </w:r>
      <w:r w:rsidRPr="00736C84">
        <w:t xml:space="preserve"> in the explanatory statement.</w:t>
      </w:r>
    </w:p>
    <w:p w14:paraId="346CF6FC" w14:textId="77777777" w:rsidR="001336A4" w:rsidRDefault="001336A4" w:rsidP="001336A4">
      <w:pPr>
        <w:rPr>
          <w:lang w:val="en-GB"/>
        </w:rPr>
      </w:pPr>
      <w:r>
        <w:rPr>
          <w:lang w:val="en-GB"/>
        </w:rPr>
        <w:t xml:space="preserve">The project emissions for a reporting period are calculated using Equations 16–18 (see also </w:t>
      </w:r>
      <w:r w:rsidRPr="00736C84">
        <w:rPr>
          <w:lang w:val="en-GB"/>
        </w:rPr>
        <w:t>Section 25</w:t>
      </w:r>
      <w:r>
        <w:rPr>
          <w:lang w:val="en-GB"/>
        </w:rPr>
        <w:t xml:space="preserve"> in the method) by working out the total emissions from:</w:t>
      </w:r>
    </w:p>
    <w:p w14:paraId="534BDF83" w14:textId="68AF0F38" w:rsidR="001336A4" w:rsidRPr="001336A4" w:rsidRDefault="001336A4" w:rsidP="001336A4">
      <w:pPr>
        <w:pStyle w:val="CERbullets"/>
        <w:ind w:left="357" w:hanging="357"/>
        <w:rPr>
          <w:lang w:val="en-GB"/>
        </w:rPr>
      </w:pPr>
      <w:r w:rsidRPr="001336A4">
        <w:rPr>
          <w:lang w:val="en-GB"/>
        </w:rPr>
        <w:t>all vehicles within a sub-group, for a group of vehicles project</w:t>
      </w:r>
    </w:p>
    <w:p w14:paraId="20CA86C0" w14:textId="77777777" w:rsidR="001336A4" w:rsidRPr="001336A4" w:rsidRDefault="001336A4" w:rsidP="001336A4">
      <w:pPr>
        <w:pStyle w:val="CERbullets"/>
        <w:ind w:left="357" w:hanging="357"/>
        <w:rPr>
          <w:lang w:val="en-GB"/>
        </w:rPr>
      </w:pPr>
      <w:r w:rsidRPr="001336A4">
        <w:rPr>
          <w:lang w:val="en-GB"/>
        </w:rPr>
        <w:t>individual vehicles, for an aggregated individual vehicles project.</w:t>
      </w:r>
    </w:p>
    <w:p w14:paraId="440095EA" w14:textId="77777777" w:rsidR="009B7FE7" w:rsidRPr="001907CE" w:rsidRDefault="009B7FE7" w:rsidP="000A320A">
      <w:pPr>
        <w:pStyle w:val="Heading2"/>
        <w:rPr>
          <w:lang w:val="en-GB"/>
        </w:rPr>
      </w:pPr>
      <w:bookmarkStart w:id="37" w:name="_Toc429467329"/>
      <w:r w:rsidRPr="001907CE">
        <w:rPr>
          <w:lang w:val="en-GB"/>
        </w:rPr>
        <w:t>Calculating the net amount of abatement and number of ACCUs</w:t>
      </w:r>
      <w:bookmarkEnd w:id="32"/>
      <w:bookmarkEnd w:id="37"/>
    </w:p>
    <w:p w14:paraId="6008A20F" w14:textId="163B9D15" w:rsidR="003155A2" w:rsidRDefault="003155A2" w:rsidP="003155A2">
      <w:pPr>
        <w:rPr>
          <w:lang w:val="en-GB"/>
        </w:rPr>
      </w:pPr>
      <w:r w:rsidRPr="00205ED5">
        <w:rPr>
          <w:lang w:val="en-GB"/>
        </w:rPr>
        <w:t>This is the final step in</w:t>
      </w:r>
      <w:r>
        <w:rPr>
          <w:lang w:val="en-GB"/>
        </w:rPr>
        <w:t xml:space="preserve"> the calculations </w:t>
      </w:r>
      <w:r w:rsidRPr="00205ED5">
        <w:rPr>
          <w:lang w:val="en-GB"/>
        </w:rPr>
        <w:t>to determine the number of ACCUs that may be issued</w:t>
      </w:r>
      <w:r>
        <w:rPr>
          <w:lang w:val="en-GB"/>
        </w:rPr>
        <w:t xml:space="preserve"> for a reporting period</w:t>
      </w:r>
      <w:r w:rsidRPr="00205ED5">
        <w:rPr>
          <w:lang w:val="en-GB"/>
        </w:rPr>
        <w:t>.</w:t>
      </w:r>
      <w:r w:rsidRPr="003322DE">
        <w:rPr>
          <w:lang w:val="en-GB"/>
        </w:rPr>
        <w:t xml:space="preserve"> At this stage the total </w:t>
      </w:r>
      <w:r w:rsidRPr="008646A2">
        <w:rPr>
          <w:lang w:val="en-GB"/>
        </w:rPr>
        <w:t>emissions avoided by the project</w:t>
      </w:r>
      <w:r w:rsidRPr="003322DE">
        <w:rPr>
          <w:lang w:val="en-GB"/>
        </w:rPr>
        <w:t xml:space="preserve"> </w:t>
      </w:r>
      <w:r>
        <w:rPr>
          <w:lang w:val="en-GB"/>
        </w:rPr>
        <w:t>are</w:t>
      </w:r>
      <w:r w:rsidRPr="003322DE">
        <w:rPr>
          <w:lang w:val="en-GB"/>
        </w:rPr>
        <w:t xml:space="preserve"> calculated and then converted to </w:t>
      </w:r>
      <w:r>
        <w:rPr>
          <w:lang w:val="en-GB"/>
        </w:rPr>
        <w:t>t</w:t>
      </w:r>
      <w:r w:rsidRPr="003322DE">
        <w:rPr>
          <w:lang w:val="en-GB"/>
        </w:rPr>
        <w:t>CO</w:t>
      </w:r>
      <w:r w:rsidRPr="003322DE">
        <w:rPr>
          <w:vertAlign w:val="subscript"/>
          <w:lang w:val="en-GB"/>
        </w:rPr>
        <w:t>2</w:t>
      </w:r>
      <w:r w:rsidRPr="003322DE">
        <w:rPr>
          <w:lang w:val="en-GB"/>
        </w:rPr>
        <w:t>-e (</w:t>
      </w:r>
      <w:r>
        <w:rPr>
          <w:lang w:val="en-GB"/>
        </w:rPr>
        <w:t xml:space="preserve">Sections 21 &amp; 24 and </w:t>
      </w:r>
      <w:r w:rsidRPr="008646A2">
        <w:rPr>
          <w:lang w:val="en-GB"/>
        </w:rPr>
        <w:t>equations 1</w:t>
      </w:r>
      <w:r>
        <w:rPr>
          <w:lang w:val="en-GB"/>
        </w:rPr>
        <w:t xml:space="preserve">, </w:t>
      </w:r>
      <w:r w:rsidRPr="008646A2">
        <w:rPr>
          <w:lang w:val="en-GB"/>
        </w:rPr>
        <w:t xml:space="preserve">2 </w:t>
      </w:r>
      <w:r>
        <w:rPr>
          <w:lang w:val="en-GB"/>
        </w:rPr>
        <w:t>and 6 of the method</w:t>
      </w:r>
      <w:r w:rsidRPr="008646A2">
        <w:rPr>
          <w:lang w:val="en-GB"/>
        </w:rPr>
        <w:t>).</w:t>
      </w:r>
      <w:r w:rsidRPr="003322DE">
        <w:rPr>
          <w:lang w:val="en-GB"/>
        </w:rPr>
        <w:t xml:space="preserve"> </w:t>
      </w:r>
    </w:p>
    <w:p w14:paraId="463DFE27" w14:textId="77777777" w:rsidR="003155A2" w:rsidRDefault="003155A2" w:rsidP="003155A2">
      <w:pPr>
        <w:rPr>
          <w:lang w:val="en-GB"/>
        </w:rPr>
      </w:pPr>
      <w:r>
        <w:rPr>
          <w:lang w:val="en-GB"/>
        </w:rPr>
        <w:t>A</w:t>
      </w:r>
      <w:r w:rsidRPr="009A73AF">
        <w:rPr>
          <w:lang w:val="en-GB"/>
        </w:rPr>
        <w:t xml:space="preserve">batement </w:t>
      </w:r>
      <w:r>
        <w:rPr>
          <w:lang w:val="en-GB"/>
        </w:rPr>
        <w:t xml:space="preserve">is calculated by subtracting </w:t>
      </w:r>
      <w:r w:rsidRPr="009A73AF">
        <w:rPr>
          <w:lang w:val="en-GB"/>
        </w:rPr>
        <w:t xml:space="preserve">the project emissions </w:t>
      </w:r>
      <w:r>
        <w:rPr>
          <w:lang w:val="en-GB"/>
        </w:rPr>
        <w:t>from the baseline emissions for each sub-group or individual vehicle</w:t>
      </w:r>
      <w:r w:rsidRPr="009A73AF">
        <w:rPr>
          <w:lang w:val="en-GB"/>
        </w:rPr>
        <w:t xml:space="preserve">. Where </w:t>
      </w:r>
      <w:r>
        <w:rPr>
          <w:lang w:val="en-GB"/>
        </w:rPr>
        <w:t xml:space="preserve">a sub-group or individual vehicle results in </w:t>
      </w:r>
      <w:r w:rsidRPr="009A73AF">
        <w:rPr>
          <w:lang w:val="en-GB"/>
        </w:rPr>
        <w:t>negative abatement, the abatement</w:t>
      </w:r>
      <w:r>
        <w:rPr>
          <w:lang w:val="en-GB"/>
        </w:rPr>
        <w:t xml:space="preserve"> for that sub-group or vehicle</w:t>
      </w:r>
      <w:r w:rsidRPr="009A73AF">
        <w:rPr>
          <w:lang w:val="en-GB"/>
        </w:rPr>
        <w:t xml:space="preserve"> is set as zero</w:t>
      </w:r>
      <w:r>
        <w:rPr>
          <w:lang w:val="en-GB"/>
        </w:rPr>
        <w:t>.</w:t>
      </w:r>
      <w:r w:rsidRPr="005C71C4">
        <w:rPr>
          <w:noProof/>
          <w:lang w:eastAsia="en-AU"/>
        </w:rPr>
        <w:t xml:space="preserve"> </w:t>
      </w:r>
    </w:p>
    <w:p w14:paraId="534BFCCD" w14:textId="77777777" w:rsidR="003155A2" w:rsidRDefault="003155A2" w:rsidP="003155A2">
      <w:pPr>
        <w:rPr>
          <w:lang w:val="en-GB"/>
        </w:rPr>
      </w:pPr>
      <w:r>
        <w:rPr>
          <w:lang w:val="en-GB"/>
        </w:rPr>
        <w:t xml:space="preserve">For a group of vehicles project, total net </w:t>
      </w:r>
      <w:r w:rsidRPr="009A73AF">
        <w:rPr>
          <w:lang w:val="en-GB"/>
        </w:rPr>
        <w:t xml:space="preserve">abatement is the sum of abatement across all </w:t>
      </w:r>
      <w:r>
        <w:rPr>
          <w:lang w:val="en-GB"/>
        </w:rPr>
        <w:t>sub-groups (Section 21 in the method)</w:t>
      </w:r>
      <w:r w:rsidRPr="009A73AF">
        <w:rPr>
          <w:lang w:val="en-GB"/>
        </w:rPr>
        <w:t xml:space="preserve">. </w:t>
      </w:r>
      <w:r>
        <w:rPr>
          <w:lang w:val="en-GB"/>
        </w:rPr>
        <w:t xml:space="preserve">For an aggregated individual vehicles project, total net abatement is the sum of abatement across all individual vehicles (Section 24 in the method).  </w:t>
      </w:r>
    </w:p>
    <w:p w14:paraId="495CDC2F" w14:textId="77777777" w:rsidR="003B6530" w:rsidRDefault="003155A2">
      <w:pPr>
        <w:spacing w:after="0"/>
        <w:rPr>
          <w:lang w:val="en-GB"/>
        </w:rPr>
        <w:sectPr w:rsidR="003B6530" w:rsidSect="00576C9A">
          <w:headerReference w:type="even" r:id="rId22"/>
          <w:headerReference w:type="default" r:id="rId23"/>
          <w:footerReference w:type="even" r:id="rId24"/>
          <w:footerReference w:type="default" r:id="rId25"/>
          <w:headerReference w:type="first" r:id="rId26"/>
          <w:footerReference w:type="first" r:id="rId27"/>
          <w:pgSz w:w="11900" w:h="16840" w:code="9"/>
          <w:pgMar w:top="889" w:right="1080" w:bottom="993" w:left="1080" w:header="397" w:footer="113" w:gutter="0"/>
          <w:pgNumType w:start="0"/>
          <w:cols w:space="708"/>
          <w:titlePg/>
          <w:docGrid w:linePitch="326"/>
        </w:sectPr>
      </w:pPr>
      <w:r>
        <w:rPr>
          <w:lang w:val="en-GB"/>
        </w:rPr>
        <w:br w:type="page"/>
      </w:r>
    </w:p>
    <w:p w14:paraId="5B6BF0C7" w14:textId="7A5EB5B5" w:rsidR="00055CAE" w:rsidRDefault="00F35255" w:rsidP="003B6530">
      <w:pPr>
        <w:pStyle w:val="Heading5"/>
        <w:rPr>
          <w:lang w:val="en-GB"/>
        </w:rPr>
      </w:pPr>
      <w:r>
        <w:rPr>
          <w:rFonts w:ascii="Calibri" w:hAnsi="Calibri" w:cs="Calibri"/>
          <w:noProof/>
          <w:color w:val="000000"/>
          <w:sz w:val="24"/>
          <w:lang w:eastAsia="en-AU"/>
        </w:rPr>
        <w:drawing>
          <wp:anchor distT="0" distB="0" distL="114300" distR="114300" simplePos="0" relativeHeight="251663360" behindDoc="0" locked="0" layoutInCell="1" allowOverlap="1" wp14:anchorId="78296F6F" wp14:editId="013DCCF7">
            <wp:simplePos x="0" y="0"/>
            <wp:positionH relativeFrom="column">
              <wp:posOffset>-411480</wp:posOffset>
            </wp:positionH>
            <wp:positionV relativeFrom="paragraph">
              <wp:posOffset>695325</wp:posOffset>
            </wp:positionV>
            <wp:extent cx="10354945" cy="5485765"/>
            <wp:effectExtent l="0" t="0" r="8255" b="635"/>
            <wp:wrapSquare wrapText="bothSides"/>
            <wp:docPr id="4" name="Picture 4" descr="Image shows the equations used to calculate abatement as described on previous page." title="Image shows the equations used to calculate abatement as described on previous 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igure 1.1-01.jpg"/>
                    <pic:cNvPicPr/>
                  </pic:nvPicPr>
                  <pic:blipFill>
                    <a:blip r:embed="rId28" cstate="screen">
                      <a:extLst>
                        <a:ext uri="{28A0092B-C50C-407E-A947-70E740481C1C}">
                          <a14:useLocalDpi xmlns:a14="http://schemas.microsoft.com/office/drawing/2010/main"/>
                        </a:ext>
                      </a:extLst>
                    </a:blip>
                    <a:stretch>
                      <a:fillRect/>
                    </a:stretch>
                  </pic:blipFill>
                  <pic:spPr>
                    <a:xfrm>
                      <a:off x="0" y="0"/>
                      <a:ext cx="10354945" cy="5485765"/>
                    </a:xfrm>
                    <a:prstGeom prst="rect">
                      <a:avLst/>
                    </a:prstGeom>
                  </pic:spPr>
                </pic:pic>
              </a:graphicData>
            </a:graphic>
            <wp14:sizeRelH relativeFrom="page">
              <wp14:pctWidth>0</wp14:pctWidth>
            </wp14:sizeRelH>
            <wp14:sizeRelV relativeFrom="page">
              <wp14:pctHeight>0</wp14:pctHeight>
            </wp14:sizeRelV>
          </wp:anchor>
        </w:drawing>
      </w:r>
      <w:r w:rsidR="003B6530">
        <w:rPr>
          <w:lang w:val="en-GB"/>
        </w:rPr>
        <w:t>Figure 2 – Equations used to calculate abatement</w:t>
      </w:r>
    </w:p>
    <w:p w14:paraId="6188F4A1" w14:textId="1BB7EF29" w:rsidR="003B6530" w:rsidRDefault="003B6530">
      <w:pPr>
        <w:spacing w:after="0"/>
        <w:rPr>
          <w:lang w:val="en-GB"/>
        </w:rPr>
        <w:sectPr w:rsidR="003B6530" w:rsidSect="003B6530">
          <w:pgSz w:w="16840" w:h="11900" w:orient="landscape" w:code="9"/>
          <w:pgMar w:top="1080" w:right="889" w:bottom="1080" w:left="993" w:header="397" w:footer="113" w:gutter="0"/>
          <w:cols w:space="708"/>
          <w:titlePg/>
          <w:docGrid w:linePitch="326"/>
        </w:sectPr>
      </w:pPr>
    </w:p>
    <w:p w14:paraId="5DB31843" w14:textId="328B57DA" w:rsidR="009B7FE7" w:rsidRPr="009B7FE7" w:rsidRDefault="009B7FE7" w:rsidP="00055CAE">
      <w:pPr>
        <w:pStyle w:val="Heading1"/>
        <w:rPr>
          <w:lang w:val="en-GB"/>
        </w:rPr>
      </w:pPr>
      <w:bookmarkStart w:id="38" w:name="_Toc429467330"/>
      <w:r w:rsidRPr="009B7FE7">
        <w:rPr>
          <w:lang w:val="en-GB"/>
        </w:rPr>
        <w:t>Monitoring and record keeping</w:t>
      </w:r>
      <w:bookmarkEnd w:id="38"/>
    </w:p>
    <w:p w14:paraId="74152421" w14:textId="77777777" w:rsidR="003155A2" w:rsidRPr="00294E89" w:rsidRDefault="003155A2" w:rsidP="003155A2">
      <w:pPr>
        <w:rPr>
          <w:lang w:val="en-GB"/>
        </w:rPr>
      </w:pPr>
      <w:bookmarkStart w:id="39" w:name="_Toc395690701"/>
      <w:r w:rsidRPr="00294E89">
        <w:rPr>
          <w:lang w:val="en-GB"/>
        </w:rPr>
        <w:t>The Clean Energy Regulator recommends you draw up a plan for the monitoring, data collecting and record keeping required for a project report as specified in</w:t>
      </w:r>
      <w:r>
        <w:rPr>
          <w:lang w:val="en-GB"/>
        </w:rPr>
        <w:t xml:space="preserve"> Part 5</w:t>
      </w:r>
      <w:r w:rsidRPr="00294E89">
        <w:rPr>
          <w:lang w:val="en-GB"/>
        </w:rPr>
        <w:t xml:space="preserve"> of the method. The means of collecting and recording data will need to be in place from the start of the project. Should a project report and associated audit show that data collecting and record keeping has not been in place for the entire reporting period, ACCUs may not be issued for some or all of that reporting period. </w:t>
      </w:r>
    </w:p>
    <w:p w14:paraId="6A17EFA3" w14:textId="77777777" w:rsidR="003155A2" w:rsidRDefault="003155A2" w:rsidP="003155A2">
      <w:pPr>
        <w:rPr>
          <w:lang w:val="en-GB"/>
        </w:rPr>
      </w:pPr>
      <w:r w:rsidRPr="00205ED5">
        <w:rPr>
          <w:lang w:val="en-GB"/>
        </w:rPr>
        <w:t xml:space="preserve">When developing your plan, make sure you have the right controls and processes around your data. </w:t>
      </w:r>
      <w:r>
        <w:rPr>
          <w:lang w:val="en-GB"/>
        </w:rPr>
        <w:t>You will need to be</w:t>
      </w:r>
      <w:r w:rsidRPr="00205ED5">
        <w:rPr>
          <w:lang w:val="en-GB"/>
        </w:rPr>
        <w:t xml:space="preserve"> able to maintain your data in the event of an emergency</w:t>
      </w:r>
      <w:r>
        <w:rPr>
          <w:lang w:val="en-GB"/>
        </w:rPr>
        <w:t xml:space="preserve"> such as a computer failure.</w:t>
      </w:r>
    </w:p>
    <w:p w14:paraId="33511E8D" w14:textId="77777777" w:rsidR="003155A2" w:rsidRDefault="003155A2" w:rsidP="003155A2">
      <w:r>
        <w:t xml:space="preserve">Monitoring involves collecting service unit and energy consumption data for each sub-group (for a group of vehicles project) or each individual vehicle (for an aggregated individual vehicles project). The method includes a number of options for collecting this data, including approaches that are used in various transportation industries to collect data for other purposes. </w:t>
      </w:r>
    </w:p>
    <w:p w14:paraId="4A0DD4FF" w14:textId="77777777" w:rsidR="003155A2" w:rsidRPr="00420844" w:rsidRDefault="003155A2" w:rsidP="003155A2">
      <w:r>
        <w:t xml:space="preserve">Section 31 of the method specifies the records which need to be kept for each reporting period for each vehicle in the project. </w:t>
      </w:r>
      <w:r w:rsidRPr="00750E36">
        <w:t xml:space="preserve">For details of which parameters to monitor see the table in Section </w:t>
      </w:r>
      <w:r>
        <w:t>33</w:t>
      </w:r>
      <w:r w:rsidRPr="00750E36">
        <w:t xml:space="preserve"> in the method. If you are unable to monitor any of the specified parameters during a reporting period, you must estimate their value (Section </w:t>
      </w:r>
      <w:r>
        <w:t>34</w:t>
      </w:r>
      <w:r w:rsidRPr="00750E36">
        <w:t xml:space="preserve"> in the method).</w:t>
      </w:r>
    </w:p>
    <w:p w14:paraId="6D760B7C" w14:textId="1D924AEE" w:rsidR="009B7FE7" w:rsidRPr="009B7FE7" w:rsidRDefault="009B7FE7" w:rsidP="00524ED6">
      <w:pPr>
        <w:pStyle w:val="Heading1"/>
        <w:rPr>
          <w:lang w:val="en-GB"/>
        </w:rPr>
      </w:pPr>
      <w:bookmarkStart w:id="40" w:name="_Toc429467331"/>
      <w:r w:rsidRPr="009B7FE7">
        <w:rPr>
          <w:lang w:val="en-GB"/>
        </w:rPr>
        <w:t>Project and audit reports</w:t>
      </w:r>
      <w:bookmarkEnd w:id="39"/>
      <w:bookmarkEnd w:id="40"/>
    </w:p>
    <w:p w14:paraId="0F60DC8E" w14:textId="77777777" w:rsidR="003155A2" w:rsidRDefault="003155A2" w:rsidP="003155A2">
      <w:pPr>
        <w:rPr>
          <w:lang w:val="en-GB"/>
        </w:rPr>
      </w:pPr>
      <w:r>
        <w:rPr>
          <w:lang w:val="en-GB"/>
        </w:rPr>
        <w:t xml:space="preserve">You need to report on your project to the Clean Energy Regulator and </w:t>
      </w:r>
      <w:r>
        <w:rPr>
          <w:lang w:val="en-GB" w:eastAsia="en-AU"/>
        </w:rPr>
        <w:t xml:space="preserve">may report as frequently as every month </w:t>
      </w:r>
      <w:r>
        <w:rPr>
          <w:lang w:val="en-GB"/>
        </w:rPr>
        <w:t xml:space="preserve">where allowed for in the legislative rules made under the </w:t>
      </w:r>
      <w:r>
        <w:rPr>
          <w:i/>
          <w:iCs/>
          <w:lang w:val="en-GB"/>
        </w:rPr>
        <w:t>Carbon Farming Initiative Act (2011).</w:t>
      </w:r>
      <w:r>
        <w:rPr>
          <w:lang w:val="en-GB" w:eastAsia="en-AU"/>
        </w:rPr>
        <w:t xml:space="preserve"> </w:t>
      </w:r>
      <w:r>
        <w:rPr>
          <w:lang w:val="en-GB"/>
        </w:rPr>
        <w:t>Audits are required where indicated in your project’s audit schedule, which the Clean Energy Regulator will provide following registration of your project. These reports are called project or offsets reports.</w:t>
      </w:r>
    </w:p>
    <w:p w14:paraId="11F9FDC5" w14:textId="6E77975C" w:rsidR="003155A2" w:rsidRDefault="003155A2" w:rsidP="003155A2">
      <w:pPr>
        <w:rPr>
          <w:lang w:val="en-GB"/>
        </w:rPr>
      </w:pPr>
      <w:r>
        <w:rPr>
          <w:lang w:val="en-GB"/>
        </w:rPr>
        <w:t xml:space="preserve">For </w:t>
      </w:r>
      <w:r w:rsidR="008B4BA5">
        <w:rPr>
          <w:lang w:val="en-GB"/>
        </w:rPr>
        <w:t xml:space="preserve">land and sea transport </w:t>
      </w:r>
      <w:r>
        <w:rPr>
          <w:lang w:val="en-GB"/>
        </w:rPr>
        <w:t>projects, the first project report  must be made between six months to two years from the date the project was registered and then up to every two years thereafter</w:t>
      </w:r>
      <w:r>
        <w:rPr>
          <w:i/>
          <w:iCs/>
          <w:lang w:val="en-GB"/>
        </w:rPr>
        <w:t xml:space="preserve">. </w:t>
      </w:r>
      <w:r>
        <w:rPr>
          <w:lang w:val="en-GB"/>
        </w:rPr>
        <w:t> Under section 68 of the legislative rules, large projects can have a shorter reporting period.</w:t>
      </w:r>
    </w:p>
    <w:p w14:paraId="3E891B4D" w14:textId="68040326" w:rsidR="003155A2" w:rsidRDefault="003155A2" w:rsidP="003155A2">
      <w:pPr>
        <w:rPr>
          <w:lang w:val="en-GB"/>
        </w:rPr>
      </w:pPr>
      <w:r>
        <w:rPr>
          <w:lang w:val="en-GB"/>
        </w:rPr>
        <w:t>Part 5 Division 1 of the method lists the information that must be included in your reports. If one or more elements of a project change at any time after registering the project, the report must include details of the change (see section 53 of the method). Other record-keeping requirements are specified in sections 57, 100 and 101 of the legislative rules.</w:t>
      </w:r>
    </w:p>
    <w:p w14:paraId="2CE91D4F" w14:textId="552097FA" w:rsidR="003155A2" w:rsidRDefault="003155A2" w:rsidP="003155A2">
      <w:pPr>
        <w:rPr>
          <w:lang w:val="en-GB"/>
        </w:rPr>
      </w:pPr>
      <w:r>
        <w:rPr>
          <w:lang w:val="en-GB"/>
        </w:rPr>
        <w:t xml:space="preserve">Applications for ACCUs can be made at the same time as you submit your </w:t>
      </w:r>
      <w:hyperlink r:id="rId29" w:history="1">
        <w:r>
          <w:rPr>
            <w:rStyle w:val="Hyperlink"/>
            <w:lang w:val="en-GB"/>
          </w:rPr>
          <w:t>project and audit reports</w:t>
        </w:r>
      </w:hyperlink>
      <w:r w:rsidR="00854D26">
        <w:rPr>
          <w:rStyle w:val="FootnoteReference"/>
          <w:rFonts w:ascii="Calibri" w:hAnsi="Calibri"/>
          <w:color w:val="005874"/>
          <w:u w:val="single"/>
          <w:lang w:val="en-GB"/>
        </w:rPr>
        <w:footnoteReference w:id="13"/>
      </w:r>
      <w:r w:rsidR="009B6202">
        <w:rPr>
          <w:lang w:val="en-GB"/>
        </w:rPr>
        <w:t xml:space="preserve"> by </w:t>
      </w:r>
      <w:r w:rsidR="009B6202" w:rsidRPr="009B6202">
        <w:rPr>
          <w:lang w:val="en-GB"/>
        </w:rPr>
        <w:t xml:space="preserve">using the electronic ERF Project Reporting and Crediting Application form through the Clean Energy Regulator </w:t>
      </w:r>
      <w:hyperlink r:id="rId30" w:history="1">
        <w:r w:rsidR="009B6202" w:rsidRPr="009B6202">
          <w:rPr>
            <w:rStyle w:val="Hyperlink"/>
            <w:rFonts w:asciiTheme="minorHAnsi" w:hAnsiTheme="minorHAnsi"/>
            <w:lang w:val="en-GB"/>
          </w:rPr>
          <w:t>Client Portal</w:t>
        </w:r>
      </w:hyperlink>
      <w:r w:rsidR="009B6202">
        <w:rPr>
          <w:rStyle w:val="FootnoteReference"/>
          <w:lang w:val="en-GB"/>
        </w:rPr>
        <w:footnoteReference w:id="14"/>
      </w:r>
      <w:r w:rsidR="009B6202">
        <w:rPr>
          <w:lang w:val="en-GB"/>
        </w:rPr>
        <w:t>.</w:t>
      </w:r>
      <w:r w:rsidR="00B57D32">
        <w:rPr>
          <w:lang w:val="en-GB"/>
        </w:rPr>
        <w:t xml:space="preserve"> </w:t>
      </w:r>
      <w:r>
        <w:rPr>
          <w:lang w:val="en-GB"/>
        </w:rPr>
        <w:t xml:space="preserve">Full reporting, record keeping and monitoring requirements are set out in regulations and rules made under the Act. You should familiarise yourself with these requirements. </w:t>
      </w:r>
    </w:p>
    <w:p w14:paraId="51A79309" w14:textId="77777777" w:rsidR="009B7FE7" w:rsidRPr="009B7FE7" w:rsidRDefault="009B7FE7" w:rsidP="009B7FE7">
      <w:pPr>
        <w:pStyle w:val="Heading2"/>
        <w:rPr>
          <w:lang w:val="en-GB"/>
        </w:rPr>
      </w:pPr>
      <w:bookmarkStart w:id="41" w:name="_Toc395690702"/>
      <w:bookmarkStart w:id="42" w:name="_Toc429467332"/>
      <w:r w:rsidRPr="009B7FE7">
        <w:rPr>
          <w:lang w:val="en-GB"/>
        </w:rPr>
        <w:t>The role of audit</w:t>
      </w:r>
      <w:bookmarkEnd w:id="41"/>
      <w:bookmarkEnd w:id="42"/>
    </w:p>
    <w:p w14:paraId="2EAF3995" w14:textId="64FA3E65" w:rsidR="009B7FE7" w:rsidRPr="009B7FE7" w:rsidRDefault="00012190" w:rsidP="009B7FE7">
      <w:pPr>
        <w:rPr>
          <w:lang w:val="en-GB"/>
        </w:rPr>
      </w:pPr>
      <w:hyperlink r:id="rId31" w:history="1">
        <w:r w:rsidR="009B7FE7" w:rsidRPr="000C3860">
          <w:rPr>
            <w:rStyle w:val="Hyperlink"/>
            <w:rFonts w:asciiTheme="minorHAnsi" w:hAnsiTheme="minorHAnsi"/>
            <w:lang w:val="en-GB"/>
          </w:rPr>
          <w:t>Audits</w:t>
        </w:r>
      </w:hyperlink>
      <w:r w:rsidR="00854D26">
        <w:rPr>
          <w:rStyle w:val="FootnoteReference"/>
          <w:color w:val="005874"/>
          <w:u w:val="single"/>
          <w:lang w:val="en-GB"/>
        </w:rPr>
        <w:footnoteReference w:id="15"/>
      </w:r>
      <w:r w:rsidR="009B7FE7" w:rsidRPr="009B7FE7">
        <w:rPr>
          <w:lang w:val="en-GB"/>
        </w:rPr>
        <w:t xml:space="preserve"> assess whether a project complies with the project registration, the relevant method and legislative requirements. Audit reports must be prepared by a registered Category 2 </w:t>
      </w:r>
      <w:r w:rsidR="00154DB2">
        <w:rPr>
          <w:lang w:val="en-GB"/>
        </w:rPr>
        <w:t>G</w:t>
      </w:r>
      <w:r w:rsidR="00154DB2" w:rsidRPr="009B7FE7">
        <w:rPr>
          <w:lang w:val="en-GB"/>
        </w:rPr>
        <w:t xml:space="preserve">reenhouse </w:t>
      </w:r>
      <w:r w:rsidR="009B7FE7" w:rsidRPr="009B7FE7">
        <w:rPr>
          <w:lang w:val="en-GB"/>
        </w:rPr>
        <w:t xml:space="preserve">and </w:t>
      </w:r>
      <w:r w:rsidR="00154DB2">
        <w:rPr>
          <w:lang w:val="en-GB"/>
        </w:rPr>
        <w:t>E</w:t>
      </w:r>
      <w:r w:rsidR="00154DB2" w:rsidRPr="009B7FE7">
        <w:rPr>
          <w:lang w:val="en-GB"/>
        </w:rPr>
        <w:t xml:space="preserve">nergy </w:t>
      </w:r>
      <w:r w:rsidR="00154DB2">
        <w:rPr>
          <w:lang w:val="en-GB"/>
        </w:rPr>
        <w:t>A</w:t>
      </w:r>
      <w:r w:rsidR="00154DB2" w:rsidRPr="009B7FE7">
        <w:rPr>
          <w:lang w:val="en-GB"/>
        </w:rPr>
        <w:t>uditor</w:t>
      </w:r>
      <w:r w:rsidR="003012C2">
        <w:rPr>
          <w:lang w:val="en-GB"/>
        </w:rPr>
        <w:t>. A</w:t>
      </w:r>
      <w:r w:rsidR="009B7FE7" w:rsidRPr="009B7FE7">
        <w:rPr>
          <w:lang w:val="en-GB"/>
        </w:rPr>
        <w:t xml:space="preserve"> </w:t>
      </w:r>
      <w:hyperlink r:id="rId32" w:history="1">
        <w:r w:rsidR="009B7FE7" w:rsidRPr="00A03D2E">
          <w:rPr>
            <w:rStyle w:val="Hyperlink"/>
            <w:rFonts w:asciiTheme="minorHAnsi" w:hAnsiTheme="minorHAnsi"/>
            <w:lang w:val="en-GB"/>
          </w:rPr>
          <w:t>list of auditors</w:t>
        </w:r>
      </w:hyperlink>
      <w:r w:rsidR="00DC4D3D">
        <w:rPr>
          <w:rStyle w:val="FootnoteReference"/>
          <w:color w:val="005874"/>
          <w:u w:val="single"/>
          <w:lang w:val="en-GB"/>
        </w:rPr>
        <w:footnoteReference w:id="16"/>
      </w:r>
      <w:r w:rsidR="009B7FE7" w:rsidRPr="009B7FE7">
        <w:rPr>
          <w:lang w:val="en-GB"/>
        </w:rPr>
        <w:t xml:space="preserve"> is available on the Clean Energy Regulator website</w:t>
      </w:r>
      <w:r w:rsidR="003012C2">
        <w:rPr>
          <w:lang w:val="en-GB"/>
        </w:rPr>
        <w:t>.</w:t>
      </w:r>
    </w:p>
    <w:p w14:paraId="1340CD8B" w14:textId="254F6CC0" w:rsidR="009B7FE7" w:rsidRPr="009B7FE7" w:rsidRDefault="009B7FE7" w:rsidP="009B7FE7">
      <w:pPr>
        <w:rPr>
          <w:lang w:val="en-GB"/>
        </w:rPr>
      </w:pPr>
      <w:r w:rsidRPr="009B7FE7">
        <w:rPr>
          <w:lang w:val="en-GB"/>
        </w:rPr>
        <w:t>The Clean Energy Regulator recommends you engage your auditor early when developing your project to ensure the project is auditable and to assist the auditor to plan activities throughout the reporting and post</w:t>
      </w:r>
      <w:r w:rsidR="003012C2">
        <w:rPr>
          <w:lang w:val="en-GB"/>
        </w:rPr>
        <w:noBreakHyphen/>
      </w:r>
      <w:r w:rsidRPr="009B7FE7">
        <w:rPr>
          <w:lang w:val="en-GB"/>
        </w:rPr>
        <w:t>reporting periods. The costs of any audit are your responsibility or the responsibility of your organisation. You must make available to the auditor all necessary documents and information, including data records, receipts and other supporting documentation, and calculation spread sheets</w:t>
      </w:r>
      <w:r w:rsidR="003012C2">
        <w:rPr>
          <w:lang w:val="en-GB"/>
        </w:rPr>
        <w:t>.</w:t>
      </w:r>
    </w:p>
    <w:p w14:paraId="3819FAC1" w14:textId="17A9E43C" w:rsidR="009B7FE7" w:rsidRPr="009B7FE7" w:rsidRDefault="009B7FE7" w:rsidP="00524ED6">
      <w:pPr>
        <w:pStyle w:val="Heading1"/>
        <w:rPr>
          <w:lang w:val="en-GB"/>
        </w:rPr>
      </w:pPr>
      <w:bookmarkStart w:id="43" w:name="_Toc395690703"/>
      <w:bookmarkStart w:id="44" w:name="_Toc429467333"/>
      <w:r w:rsidRPr="009B7FE7">
        <w:rPr>
          <w:lang w:val="en-GB"/>
        </w:rPr>
        <w:t>Making changes to a project</w:t>
      </w:r>
      <w:bookmarkEnd w:id="43"/>
      <w:bookmarkEnd w:id="44"/>
    </w:p>
    <w:p w14:paraId="657A8223" w14:textId="0B503C01" w:rsidR="00A03D2E" w:rsidRDefault="009B7FE7" w:rsidP="006F78F8">
      <w:pPr>
        <w:rPr>
          <w:rFonts w:eastAsia="Times New Roman"/>
          <w:b/>
          <w:bCs/>
          <w:color w:val="005874"/>
          <w:kern w:val="32"/>
          <w:sz w:val="40"/>
          <w:lang w:val="en-GB"/>
        </w:rPr>
      </w:pPr>
      <w:r w:rsidRPr="009B7FE7">
        <w:rPr>
          <w:lang w:val="en-GB"/>
        </w:rPr>
        <w:t>You must notify the Clean Energy Regulator of any changes to your or your project’s circumstances or operations that may affect project ownership, the project’s eligibility or the amount of abatement reported and the number of ACCUs claimed. A project owner must seek approval from the Clean Energy Regulator if they intend to make a significant change from the project as outlined in the application.</w:t>
      </w:r>
    </w:p>
    <w:p w14:paraId="6AE9D073" w14:textId="45338B79" w:rsidR="009B7FE7" w:rsidRPr="009B7FE7" w:rsidRDefault="009B7FE7" w:rsidP="009B7FE7">
      <w:pPr>
        <w:pStyle w:val="Heading1"/>
        <w:rPr>
          <w:lang w:val="en-GB"/>
        </w:rPr>
      </w:pPr>
      <w:bookmarkStart w:id="45" w:name="_Toc429467334"/>
      <w:r w:rsidRPr="009B7FE7">
        <w:rPr>
          <w:lang w:val="en-GB"/>
        </w:rPr>
        <w:t>Resources</w:t>
      </w:r>
      <w:bookmarkEnd w:id="45"/>
    </w:p>
    <w:p w14:paraId="3B1079E9" w14:textId="6B9EA383" w:rsidR="003012C2" w:rsidRPr="00593AD4" w:rsidRDefault="009B7FE7" w:rsidP="003012C2">
      <w:pPr>
        <w:pStyle w:val="CERbullets"/>
      </w:pPr>
      <w:r w:rsidRPr="009B7FE7">
        <w:rPr>
          <w:lang w:val="en-GB"/>
        </w:rPr>
        <w:t>For more information on participating in the E</w:t>
      </w:r>
      <w:r w:rsidR="00524ED6">
        <w:rPr>
          <w:lang w:val="en-GB"/>
        </w:rPr>
        <w:t xml:space="preserve">missions </w:t>
      </w:r>
      <w:r w:rsidRPr="009B7FE7">
        <w:rPr>
          <w:lang w:val="en-GB"/>
        </w:rPr>
        <w:t>R</w:t>
      </w:r>
      <w:r w:rsidR="00524ED6">
        <w:rPr>
          <w:lang w:val="en-GB"/>
        </w:rPr>
        <w:t xml:space="preserve">eduction </w:t>
      </w:r>
      <w:r w:rsidRPr="009B7FE7">
        <w:rPr>
          <w:lang w:val="en-GB"/>
        </w:rPr>
        <w:t>F</w:t>
      </w:r>
      <w:r w:rsidR="00524ED6">
        <w:rPr>
          <w:lang w:val="en-GB"/>
        </w:rPr>
        <w:t>und</w:t>
      </w:r>
      <w:r w:rsidR="003012C2">
        <w:rPr>
          <w:lang w:val="en-GB"/>
        </w:rPr>
        <w:t xml:space="preserve">, </w:t>
      </w:r>
      <w:r w:rsidR="003012C2">
        <w:t xml:space="preserve">see the </w:t>
      </w:r>
      <w:hyperlink r:id="rId33" w:history="1">
        <w:r w:rsidR="003012C2" w:rsidRPr="0026231B">
          <w:rPr>
            <w:rStyle w:val="Hyperlink"/>
            <w:rFonts w:asciiTheme="minorHAnsi" w:hAnsiTheme="minorHAnsi"/>
          </w:rPr>
          <w:t>Clean Energy Regulator website</w:t>
        </w:r>
      </w:hyperlink>
      <w:r w:rsidR="00C91C5D">
        <w:rPr>
          <w:rStyle w:val="FootnoteReference"/>
          <w:color w:val="005874"/>
          <w:u w:val="single"/>
        </w:rPr>
        <w:footnoteReference w:id="17"/>
      </w:r>
    </w:p>
    <w:p w14:paraId="75CA6C89" w14:textId="1BDB54E5" w:rsidR="003012C2" w:rsidRPr="006F78F8" w:rsidRDefault="009B7FE7" w:rsidP="009B7FE7">
      <w:pPr>
        <w:pStyle w:val="CERbullets"/>
        <w:rPr>
          <w:lang w:val="en-GB"/>
        </w:rPr>
      </w:pPr>
      <w:r w:rsidRPr="003012C2">
        <w:rPr>
          <w:lang w:val="en-GB"/>
        </w:rPr>
        <w:t xml:space="preserve">For more information </w:t>
      </w:r>
      <w:r w:rsidR="003012C2" w:rsidRPr="003012C2">
        <w:rPr>
          <w:lang w:val="en-GB"/>
        </w:rPr>
        <w:t xml:space="preserve">on </w:t>
      </w:r>
      <w:r w:rsidRPr="003012C2">
        <w:rPr>
          <w:lang w:val="en-GB"/>
        </w:rPr>
        <w:t>method development</w:t>
      </w:r>
      <w:r w:rsidR="003012C2" w:rsidRPr="003012C2">
        <w:rPr>
          <w:lang w:val="en-GB"/>
        </w:rPr>
        <w:t xml:space="preserve">, </w:t>
      </w:r>
      <w:r w:rsidR="003012C2">
        <w:t xml:space="preserve">see the </w:t>
      </w:r>
      <w:hyperlink r:id="rId34" w:history="1">
        <w:r w:rsidR="003012C2" w:rsidRPr="003012C2">
          <w:rPr>
            <w:rStyle w:val="Hyperlink"/>
            <w:rFonts w:asciiTheme="minorHAnsi" w:hAnsiTheme="minorHAnsi"/>
          </w:rPr>
          <w:t>Department of the Environment website</w:t>
        </w:r>
      </w:hyperlink>
      <w:r w:rsidR="00C91C5D">
        <w:rPr>
          <w:rStyle w:val="FootnoteReference"/>
          <w:color w:val="005874"/>
          <w:u w:val="single"/>
        </w:rPr>
        <w:footnoteReference w:id="18"/>
      </w:r>
    </w:p>
    <w:p w14:paraId="1F2701E7" w14:textId="77777777" w:rsidR="003012C2" w:rsidRDefault="003012C2" w:rsidP="003012C2">
      <w:pPr>
        <w:pStyle w:val="CERbullets"/>
      </w:pPr>
      <w:r>
        <w:t>For e</w:t>
      </w:r>
      <w:r w:rsidRPr="00593AD4">
        <w:t xml:space="preserve">nquiries </w:t>
      </w:r>
      <w:r>
        <w:t>about</w:t>
      </w:r>
      <w:r w:rsidRPr="00593AD4">
        <w:t xml:space="preserve"> participating in the ERF</w:t>
      </w:r>
      <w:r>
        <w:t>, contact the Clean Energy Regulator:</w:t>
      </w:r>
    </w:p>
    <w:p w14:paraId="3680B956" w14:textId="77777777" w:rsidR="003012C2" w:rsidRPr="00E148BC" w:rsidRDefault="003012C2" w:rsidP="000A320A">
      <w:pPr>
        <w:pStyle w:val="CERbullets"/>
        <w:numPr>
          <w:ilvl w:val="1"/>
          <w:numId w:val="21"/>
        </w:numPr>
      </w:pPr>
      <w:r w:rsidRPr="00593AD4">
        <w:t>13</w:t>
      </w:r>
      <w:r w:rsidRPr="00593AD4">
        <w:rPr>
          <w:bCs/>
        </w:rPr>
        <w:t>00 553 542</w:t>
      </w:r>
    </w:p>
    <w:p w14:paraId="0352D77C" w14:textId="77777777" w:rsidR="003012C2" w:rsidRPr="00593AD4" w:rsidRDefault="00012190" w:rsidP="000A320A">
      <w:pPr>
        <w:pStyle w:val="CERbullets"/>
        <w:numPr>
          <w:ilvl w:val="1"/>
          <w:numId w:val="21"/>
        </w:numPr>
      </w:pPr>
      <w:hyperlink r:id="rId35" w:history="1">
        <w:r w:rsidR="003012C2" w:rsidRPr="00593AD4">
          <w:rPr>
            <w:rStyle w:val="Hyperlink"/>
            <w:rFonts w:asciiTheme="minorHAnsi" w:hAnsiTheme="minorHAnsi"/>
          </w:rPr>
          <w:t>enquiries@cleanenergyregulator.gov.au</w:t>
        </w:r>
      </w:hyperlink>
    </w:p>
    <w:p w14:paraId="4F3EE629" w14:textId="3C3B20F0" w:rsidR="009B7FE7" w:rsidRPr="003012C2" w:rsidRDefault="00012190" w:rsidP="009B7FE7">
      <w:pPr>
        <w:pStyle w:val="CERbullets"/>
        <w:rPr>
          <w:lang w:val="en-GB"/>
        </w:rPr>
      </w:pPr>
      <w:hyperlink r:id="rId36" w:history="1">
        <w:r w:rsidR="00FC4C4C" w:rsidRPr="00FC4C4C">
          <w:rPr>
            <w:rStyle w:val="Hyperlink"/>
            <w:rFonts w:asciiTheme="minorHAnsi" w:hAnsiTheme="minorHAnsi"/>
          </w:rPr>
          <w:t>The Federal Register of Legislation</w:t>
        </w:r>
      </w:hyperlink>
      <w:r w:rsidR="005F18D2">
        <w:rPr>
          <w:rStyle w:val="FootnoteReference"/>
          <w:color w:val="005874"/>
          <w:u w:val="single"/>
        </w:rPr>
        <w:footnoteReference w:id="19"/>
      </w:r>
      <w:r w:rsidR="009B7FE7" w:rsidRPr="003012C2">
        <w:rPr>
          <w:lang w:val="en-GB"/>
        </w:rPr>
        <w:t xml:space="preserve"> is the site where you can find all legislative instruments, including the:</w:t>
      </w:r>
    </w:p>
    <w:p w14:paraId="3B108DA2" w14:textId="51C08750" w:rsidR="009B7FE7" w:rsidRPr="009B7FE7" w:rsidRDefault="00012190" w:rsidP="003012C2">
      <w:pPr>
        <w:pStyle w:val="CERbullets"/>
        <w:numPr>
          <w:ilvl w:val="1"/>
          <w:numId w:val="21"/>
        </w:numPr>
        <w:rPr>
          <w:lang w:val="en-GB"/>
        </w:rPr>
      </w:pPr>
      <w:hyperlink r:id="rId37" w:history="1">
        <w:r w:rsidR="009B7FE7" w:rsidRPr="009B7FE7">
          <w:rPr>
            <w:rStyle w:val="Hyperlink"/>
            <w:rFonts w:asciiTheme="minorHAnsi" w:hAnsiTheme="minorHAnsi"/>
            <w:i/>
            <w:lang w:val="en-GB"/>
          </w:rPr>
          <w:t>Carbon credits (Carbon Farming Initiative) Act 2011</w:t>
        </w:r>
      </w:hyperlink>
      <w:r w:rsidR="005F18D2">
        <w:rPr>
          <w:rStyle w:val="FootnoteReference"/>
          <w:i/>
          <w:color w:val="005874"/>
          <w:u w:val="single"/>
          <w:lang w:val="en-GB"/>
        </w:rPr>
        <w:footnoteReference w:id="20"/>
      </w:r>
    </w:p>
    <w:p w14:paraId="0516586C" w14:textId="35A3F6DC" w:rsidR="009B7FE7" w:rsidRPr="006F78F8" w:rsidRDefault="00012190" w:rsidP="009B7FE7">
      <w:pPr>
        <w:pStyle w:val="CERbullets"/>
        <w:numPr>
          <w:ilvl w:val="1"/>
          <w:numId w:val="21"/>
        </w:numPr>
        <w:rPr>
          <w:i/>
          <w:lang w:val="en-GB"/>
        </w:rPr>
      </w:pPr>
      <w:hyperlink r:id="rId38" w:history="1">
        <w:r w:rsidR="009B7FE7" w:rsidRPr="000A320A">
          <w:rPr>
            <w:rStyle w:val="Hyperlink"/>
            <w:rFonts w:asciiTheme="minorHAnsi" w:hAnsiTheme="minorHAnsi"/>
            <w:i/>
            <w:lang w:val="en-GB"/>
          </w:rPr>
          <w:t>Carbon credits (Carbon Farming Initiative) Regulations 2011</w:t>
        </w:r>
      </w:hyperlink>
      <w:r w:rsidR="005F18D2">
        <w:rPr>
          <w:rStyle w:val="FootnoteReference"/>
          <w:i/>
          <w:color w:val="005874"/>
          <w:u w:val="single"/>
          <w:lang w:val="en-GB"/>
        </w:rPr>
        <w:footnoteReference w:id="21"/>
      </w:r>
    </w:p>
    <w:p w14:paraId="454ACF2C" w14:textId="553F20F0" w:rsidR="009B7FE7" w:rsidRPr="009B7FE7" w:rsidRDefault="00012190" w:rsidP="009B7FE7">
      <w:pPr>
        <w:pStyle w:val="CERbullets"/>
        <w:numPr>
          <w:ilvl w:val="1"/>
          <w:numId w:val="21"/>
        </w:numPr>
        <w:rPr>
          <w:lang w:val="en-GB"/>
        </w:rPr>
      </w:pPr>
      <w:hyperlink r:id="rId39" w:history="1">
        <w:r w:rsidR="009B7FE7" w:rsidRPr="006F78F8">
          <w:rPr>
            <w:rStyle w:val="Hyperlink"/>
            <w:rFonts w:asciiTheme="minorHAnsi" w:hAnsiTheme="minorHAnsi"/>
            <w:i/>
            <w:lang w:val="en-GB"/>
          </w:rPr>
          <w:t>Carbon Credits (Carbon Farming Initiative) Rule 2015</w:t>
        </w:r>
      </w:hyperlink>
      <w:r w:rsidR="005F18D2">
        <w:rPr>
          <w:rStyle w:val="FootnoteReference"/>
          <w:i/>
          <w:color w:val="005874"/>
          <w:u w:val="single"/>
          <w:lang w:val="en-GB"/>
        </w:rPr>
        <w:footnoteReference w:id="22"/>
      </w:r>
    </w:p>
    <w:p w14:paraId="040D3588" w14:textId="3B192FB8" w:rsidR="00674414" w:rsidRPr="008C1DA2" w:rsidRDefault="00012190" w:rsidP="00674414">
      <w:pPr>
        <w:numPr>
          <w:ilvl w:val="1"/>
          <w:numId w:val="21"/>
        </w:numPr>
        <w:rPr>
          <w:lang w:val="en-GB"/>
        </w:rPr>
      </w:pPr>
      <w:hyperlink r:id="rId40" w:history="1">
        <w:r w:rsidR="00674414" w:rsidRPr="00294E89">
          <w:rPr>
            <w:rStyle w:val="Hyperlink"/>
            <w:lang w:val="en-GB"/>
          </w:rPr>
          <w:t>Carbon Credits (Carbon Farming Initiative—Land and Sea Transport) Methodology Determination 2015</w:t>
        </w:r>
      </w:hyperlink>
      <w:r w:rsidR="00674414">
        <w:rPr>
          <w:rStyle w:val="Hyperlink"/>
          <w:lang w:val="en-GB"/>
        </w:rPr>
        <w:t xml:space="preserve"> </w:t>
      </w:r>
      <w:hyperlink r:id="rId41" w:history="1">
        <w:r w:rsidR="00674414" w:rsidRPr="009905D3">
          <w:rPr>
            <w:rStyle w:val="Hyperlink"/>
            <w:lang w:val="en-GB"/>
          </w:rPr>
          <w:t>(current version)</w:t>
        </w:r>
      </w:hyperlink>
      <w:r w:rsidR="009905D3" w:rsidRPr="009905D3">
        <w:rPr>
          <w:rStyle w:val="FootnoteReference"/>
          <w:rFonts w:ascii="Calibri" w:hAnsi="Calibri"/>
          <w:color w:val="005874"/>
          <w:u w:val="single"/>
          <w:lang w:val="en-GB"/>
        </w:rPr>
        <w:t xml:space="preserve"> </w:t>
      </w:r>
      <w:r w:rsidR="009905D3">
        <w:rPr>
          <w:rStyle w:val="FootnoteReference"/>
          <w:rFonts w:ascii="Calibri" w:hAnsi="Calibri"/>
          <w:color w:val="005874"/>
          <w:u w:val="single"/>
          <w:lang w:val="en-GB"/>
        </w:rPr>
        <w:footnoteReference w:id="23"/>
      </w:r>
    </w:p>
    <w:p w14:paraId="09CB5882" w14:textId="14789BED" w:rsidR="00674414" w:rsidRPr="00652C36" w:rsidRDefault="00674414" w:rsidP="00674414">
      <w:pPr>
        <w:numPr>
          <w:ilvl w:val="1"/>
          <w:numId w:val="21"/>
        </w:numPr>
        <w:rPr>
          <w:i/>
          <w:lang w:val="en-GB"/>
        </w:rPr>
      </w:pPr>
      <w:r>
        <w:t xml:space="preserve">The method </w:t>
      </w:r>
      <w:hyperlink r:id="rId42" w:history="1">
        <w:r w:rsidRPr="00294E89">
          <w:rPr>
            <w:rStyle w:val="Hyperlink"/>
            <w:lang w:val="en-GB"/>
          </w:rPr>
          <w:t>Explanatory statement</w:t>
        </w:r>
      </w:hyperlink>
      <w:r w:rsidR="005F18D2">
        <w:rPr>
          <w:rStyle w:val="FootnoteReference"/>
          <w:rFonts w:ascii="Calibri" w:hAnsi="Calibri"/>
          <w:color w:val="005874"/>
          <w:u w:val="single"/>
          <w:lang w:val="en-GB"/>
        </w:rPr>
        <w:footnoteReference w:id="24"/>
      </w:r>
    </w:p>
    <w:p w14:paraId="7F273000" w14:textId="3CA071BF" w:rsidR="003012C2" w:rsidRPr="00593AD4" w:rsidRDefault="00012190" w:rsidP="003012C2">
      <w:pPr>
        <w:pStyle w:val="CERbullets"/>
      </w:pPr>
      <w:hyperlink r:id="rId43" w:history="1">
        <w:r w:rsidR="003012C2" w:rsidRPr="00593AD4">
          <w:rPr>
            <w:rStyle w:val="Hyperlink"/>
            <w:rFonts w:asciiTheme="minorHAnsi" w:hAnsiTheme="minorHAnsi"/>
          </w:rPr>
          <w:t xml:space="preserve">Register of </w:t>
        </w:r>
        <w:r w:rsidR="003012C2">
          <w:rPr>
            <w:rStyle w:val="Hyperlink"/>
            <w:rFonts w:asciiTheme="minorHAnsi" w:hAnsiTheme="minorHAnsi"/>
          </w:rPr>
          <w:t>Greenhouse and Energy A</w:t>
        </w:r>
        <w:r w:rsidR="003012C2" w:rsidRPr="00593AD4">
          <w:rPr>
            <w:rStyle w:val="Hyperlink"/>
            <w:rFonts w:asciiTheme="minorHAnsi" w:hAnsiTheme="minorHAnsi"/>
          </w:rPr>
          <w:t>uditors</w:t>
        </w:r>
      </w:hyperlink>
      <w:r w:rsidR="005B00BA">
        <w:rPr>
          <w:rStyle w:val="FootnoteReference"/>
          <w:color w:val="005874"/>
          <w:u w:val="single"/>
        </w:rPr>
        <w:footnoteReference w:id="25"/>
      </w:r>
    </w:p>
    <w:p w14:paraId="1833E6F4" w14:textId="77777777" w:rsidR="009B7FE7" w:rsidRPr="009B7FE7" w:rsidRDefault="009B7FE7" w:rsidP="009B7FE7">
      <w:pPr>
        <w:rPr>
          <w:lang w:val="en-GB"/>
        </w:rPr>
      </w:pPr>
    </w:p>
    <w:p w14:paraId="1A2FDEB5" w14:textId="77777777" w:rsidR="003A5739" w:rsidRPr="00576C9A" w:rsidRDefault="003A5739" w:rsidP="00576C9A"/>
    <w:sectPr w:rsidR="003A5739" w:rsidRPr="00576C9A" w:rsidSect="00E02313">
      <w:headerReference w:type="first" r:id="rId44"/>
      <w:footerReference w:type="first" r:id="rId45"/>
      <w:pgSz w:w="11900" w:h="16840" w:code="9"/>
      <w:pgMar w:top="889" w:right="1080" w:bottom="993" w:left="1080" w:header="397" w:footer="113" w:gutter="0"/>
      <w:cols w:space="708"/>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1C6A6ED2" w14:textId="77777777" w:rsidR="0035662D" w:rsidRDefault="0035662D" w:rsidP="00176C28">
      <w:r>
        <w:separator/>
      </w:r>
    </w:p>
  </w:endnote>
  <w:endnote w:type="continuationSeparator" w:id="0">
    <w:p w14:paraId="018B7DC5" w14:textId="77777777" w:rsidR="0035662D" w:rsidRDefault="0035662D" w:rsidP="00176C2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43"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43" w:usb2="00000009" w:usb3="00000000" w:csb0="000001FF" w:csb1="00000000"/>
  </w:font>
  <w:font w:name="Cambria">
    <w:panose1 w:val="02040503050406030204"/>
    <w:charset w:val="00"/>
    <w:family w:val="roman"/>
    <w:pitch w:val="variable"/>
    <w:sig w:usb0="E00002FF" w:usb1="400004FF" w:usb2="00000000" w:usb3="00000000" w:csb0="0000019F" w:csb1="00000000"/>
  </w:font>
  <w:font w:name="Calibri">
    <w:panose1 w:val="020F0502020204030204"/>
    <w:charset w:val="00"/>
    <w:family w:val="swiss"/>
    <w:pitch w:val="variable"/>
    <w:sig w:usb0="E00002FF" w:usb1="4000ACFF" w:usb2="00000001" w:usb3="00000000" w:csb0="0000019F" w:csb1="00000000"/>
  </w:font>
  <w:font w:name="Arial Bold">
    <w:panose1 w:val="020B0704020202020204"/>
    <w:charset w:val="00"/>
    <w:family w:val="roman"/>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D1219A0" w14:textId="77777777" w:rsidR="00012190" w:rsidRDefault="0001219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270171E" w14:textId="77777777" w:rsidR="0035662D" w:rsidRDefault="0035662D" w:rsidP="00AD649E">
    <w:pPr>
      <w:rPr>
        <w:color w:val="006EA6"/>
      </w:rPr>
    </w:pPr>
    <w:r>
      <w:rPr>
        <w:noProof/>
        <w:color w:val="005874"/>
        <w:sz w:val="18"/>
        <w:szCs w:val="18"/>
        <w:lang w:eastAsia="en-AU"/>
      </w:rPr>
      <w:drawing>
        <wp:anchor distT="0" distB="0" distL="114300" distR="114300" simplePos="0" relativeHeight="251692544" behindDoc="0" locked="0" layoutInCell="1" allowOverlap="1" wp14:anchorId="2D058023" wp14:editId="47118A51">
          <wp:simplePos x="0" y="0"/>
          <wp:positionH relativeFrom="column">
            <wp:posOffset>180340</wp:posOffset>
          </wp:positionH>
          <wp:positionV relativeFrom="paragraph">
            <wp:posOffset>71120</wp:posOffset>
          </wp:positionV>
          <wp:extent cx="5849620" cy="71755"/>
          <wp:effectExtent l="0" t="0" r="0" b="4445"/>
          <wp:wrapSquare wrapText="bothSides"/>
          <wp:docPr id="10" name="Picture 10" title="Australian Government - Clean Energy Regulato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13475_CER_Word-Doc-Int-Landscape-Grey-Line.png"/>
                  <pic:cNvPicPr/>
                </pic:nvPicPr>
                <pic:blipFill>
                  <a:blip r:embed="rId1">
                    <a:extLst>
                      <a:ext uri="{28A0092B-C50C-407E-A947-70E740481C1C}">
                        <a14:useLocalDpi xmlns:a14="http://schemas.microsoft.com/office/drawing/2010/main" val="0"/>
                      </a:ext>
                    </a:extLst>
                  </a:blip>
                  <a:stretch>
                    <a:fillRect/>
                  </a:stretch>
                </pic:blipFill>
                <pic:spPr>
                  <a:xfrm>
                    <a:off x="0" y="0"/>
                    <a:ext cx="5849620" cy="71755"/>
                  </a:xfrm>
                  <a:prstGeom prst="rect">
                    <a:avLst/>
                  </a:prstGeom>
                </pic:spPr>
              </pic:pic>
            </a:graphicData>
          </a:graphic>
          <wp14:sizeRelH relativeFrom="page">
            <wp14:pctWidth>0</wp14:pctWidth>
          </wp14:sizeRelH>
          <wp14:sizeRelV relativeFrom="page">
            <wp14:pctHeight>0</wp14:pctHeight>
          </wp14:sizeRelV>
        </wp:anchor>
      </w:drawing>
    </w:r>
  </w:p>
  <w:p w14:paraId="7133A4E6" w14:textId="2B066A4D" w:rsidR="0035662D" w:rsidRPr="00576C9A" w:rsidRDefault="0035662D" w:rsidP="00576C9A">
    <w:pPr>
      <w:pStyle w:val="Footer"/>
    </w:pPr>
    <w:r>
      <w:t>Participating in the Emissions Reduction Fund: Using the land and sea transport method</w:t>
    </w:r>
    <w:r>
      <w:br/>
      <w:t>Version 1 August 2015</w:t>
    </w:r>
    <w:r>
      <w:tab/>
    </w:r>
    <w:r>
      <w:tab/>
    </w:r>
    <w:r>
      <w:tab/>
    </w:r>
    <w:r>
      <w:tab/>
    </w:r>
    <w:r>
      <w:fldChar w:fldCharType="begin"/>
    </w:r>
    <w:r>
      <w:instrText xml:space="preserve"> PAGE   \* MERGEFORMAT </w:instrText>
    </w:r>
    <w:r>
      <w:fldChar w:fldCharType="separate"/>
    </w:r>
    <w:r w:rsidR="00012190">
      <w:rPr>
        <w:noProof/>
      </w:rPr>
      <w:t>15</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C9234D7" w14:textId="2833DA35" w:rsidR="0035662D" w:rsidRPr="00576C9A" w:rsidRDefault="0035662D" w:rsidP="00E02313">
    <w:pPr>
      <w:pStyle w:val="Footer"/>
    </w:pPr>
    <w:r>
      <w:br/>
    </w:r>
    <w:r w:rsidRPr="003A26F6">
      <w:rPr>
        <w:noProof/>
        <w:lang w:eastAsia="en-AU"/>
      </w:rPr>
      <w:drawing>
        <wp:anchor distT="0" distB="0" distL="114300" distR="114300" simplePos="0" relativeHeight="251701760" behindDoc="0" locked="0" layoutInCell="1" allowOverlap="1" wp14:anchorId="160D5839" wp14:editId="18FE4F23">
          <wp:simplePos x="0" y="0"/>
          <wp:positionH relativeFrom="column">
            <wp:posOffset>-54610</wp:posOffset>
          </wp:positionH>
          <wp:positionV relativeFrom="paragraph">
            <wp:posOffset>-26035</wp:posOffset>
          </wp:positionV>
          <wp:extent cx="8967600" cy="72000"/>
          <wp:effectExtent l="0" t="0" r="0" b="4445"/>
          <wp:wrapSquare wrapText="bothSides"/>
          <wp:docPr id="14" name="Picture 14" title="Australian Government - Clean Energy Regulato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13475_CER_Word-Doc-Int-Landscape-Grey-Line.png"/>
                  <pic:cNvPicPr/>
                </pic:nvPicPr>
                <pic:blipFill>
                  <a:blip r:embed="rId1">
                    <a:extLst>
                      <a:ext uri="{28A0092B-C50C-407E-A947-70E740481C1C}">
                        <a14:useLocalDpi xmlns:a14="http://schemas.microsoft.com/office/drawing/2010/main" val="0"/>
                      </a:ext>
                    </a:extLst>
                  </a:blip>
                  <a:stretch>
                    <a:fillRect/>
                  </a:stretch>
                </pic:blipFill>
                <pic:spPr>
                  <a:xfrm>
                    <a:off x="0" y="0"/>
                    <a:ext cx="8967600" cy="72000"/>
                  </a:xfrm>
                  <a:prstGeom prst="rect">
                    <a:avLst/>
                  </a:prstGeom>
                </pic:spPr>
              </pic:pic>
            </a:graphicData>
          </a:graphic>
          <wp14:sizeRelH relativeFrom="page">
            <wp14:pctWidth>0</wp14:pctWidth>
          </wp14:sizeRelH>
          <wp14:sizeRelV relativeFrom="page">
            <wp14:pctHeight>0</wp14:pctHeight>
          </wp14:sizeRelV>
        </wp:anchor>
      </w:drawing>
    </w:r>
    <w:r w:rsidRPr="00E02313">
      <w:t xml:space="preserve"> </w:t>
    </w:r>
    <w:r>
      <w:t>Participating in the Emissions Reduction Fund: Using the land and sea transport method</w:t>
    </w:r>
    <w:r>
      <w:br/>
      <w:t>Version 1 August 2015</w:t>
    </w:r>
    <w:r>
      <w:tab/>
    </w:r>
    <w:r>
      <w:tab/>
    </w:r>
    <w:r>
      <w:tab/>
    </w:r>
    <w:r>
      <w:tab/>
    </w:r>
    <w:r>
      <w:tab/>
    </w:r>
    <w:r>
      <w:tab/>
    </w:r>
    <w:r>
      <w:tab/>
    </w:r>
    <w:r>
      <w:tab/>
    </w:r>
    <w:r>
      <w:tab/>
    </w:r>
    <w:r>
      <w:tab/>
    </w:r>
    <w:r>
      <w:fldChar w:fldCharType="begin"/>
    </w:r>
    <w:r>
      <w:instrText xml:space="preserve"> PAGE   \* MERGEFORMAT </w:instrText>
    </w:r>
    <w:r>
      <w:fldChar w:fldCharType="separate"/>
    </w:r>
    <w:r w:rsidR="00012190">
      <w:rPr>
        <w:noProof/>
      </w:rPr>
      <w:t>0</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0721E21" w14:textId="77777777" w:rsidR="0035662D" w:rsidRDefault="0035662D" w:rsidP="00E02313">
    <w:pPr>
      <w:rPr>
        <w:color w:val="006EA6"/>
      </w:rPr>
    </w:pPr>
    <w:r>
      <w:rPr>
        <w:noProof/>
        <w:color w:val="005874"/>
        <w:sz w:val="18"/>
        <w:szCs w:val="18"/>
        <w:lang w:eastAsia="en-AU"/>
      </w:rPr>
      <w:drawing>
        <wp:anchor distT="0" distB="0" distL="114300" distR="114300" simplePos="0" relativeHeight="251703808" behindDoc="0" locked="0" layoutInCell="1" allowOverlap="1" wp14:anchorId="3C2995DE" wp14:editId="226732C0">
          <wp:simplePos x="0" y="0"/>
          <wp:positionH relativeFrom="column">
            <wp:posOffset>180340</wp:posOffset>
          </wp:positionH>
          <wp:positionV relativeFrom="paragraph">
            <wp:posOffset>71120</wp:posOffset>
          </wp:positionV>
          <wp:extent cx="5849620" cy="71755"/>
          <wp:effectExtent l="0" t="0" r="0" b="4445"/>
          <wp:wrapSquare wrapText="bothSides"/>
          <wp:docPr id="17" name="Picture 17" title="Australian Government - Clean Energy Regulato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13475_CER_Word-Doc-Int-Landscape-Grey-Line.png"/>
                  <pic:cNvPicPr/>
                </pic:nvPicPr>
                <pic:blipFill>
                  <a:blip r:embed="rId1">
                    <a:extLst>
                      <a:ext uri="{28A0092B-C50C-407E-A947-70E740481C1C}">
                        <a14:useLocalDpi xmlns:a14="http://schemas.microsoft.com/office/drawing/2010/main" val="0"/>
                      </a:ext>
                    </a:extLst>
                  </a:blip>
                  <a:stretch>
                    <a:fillRect/>
                  </a:stretch>
                </pic:blipFill>
                <pic:spPr>
                  <a:xfrm>
                    <a:off x="0" y="0"/>
                    <a:ext cx="5849620" cy="71755"/>
                  </a:xfrm>
                  <a:prstGeom prst="rect">
                    <a:avLst/>
                  </a:prstGeom>
                </pic:spPr>
              </pic:pic>
            </a:graphicData>
          </a:graphic>
          <wp14:sizeRelH relativeFrom="page">
            <wp14:pctWidth>0</wp14:pctWidth>
          </wp14:sizeRelH>
          <wp14:sizeRelV relativeFrom="page">
            <wp14:pctHeight>0</wp14:pctHeight>
          </wp14:sizeRelV>
        </wp:anchor>
      </w:drawing>
    </w:r>
  </w:p>
  <w:p w14:paraId="52CEBC5F" w14:textId="4FF67F2F" w:rsidR="0035662D" w:rsidRPr="00E02313" w:rsidRDefault="0035662D" w:rsidP="00E02313">
    <w:pPr>
      <w:pStyle w:val="Footer"/>
    </w:pPr>
    <w:r>
      <w:t>Participating in the Emissions Reduction Fund: Using the land and sea transport method</w:t>
    </w:r>
    <w:r>
      <w:br/>
      <w:t>Version 1 August 2015</w:t>
    </w:r>
    <w:r>
      <w:tab/>
    </w:r>
    <w:r>
      <w:tab/>
    </w:r>
    <w:r>
      <w:tab/>
    </w:r>
    <w:r>
      <w:tab/>
    </w:r>
    <w:r>
      <w:fldChar w:fldCharType="begin"/>
    </w:r>
    <w:r>
      <w:instrText xml:space="preserve"> PAGE   \* MERGEFORMAT </w:instrText>
    </w:r>
    <w:r>
      <w:fldChar w:fldCharType="separate"/>
    </w:r>
    <w:r w:rsidR="00012190">
      <w:rPr>
        <w:noProof/>
      </w:rPr>
      <w:t>13</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5259BF91" w14:textId="77777777" w:rsidR="0035662D" w:rsidRDefault="0035662D" w:rsidP="00176C28">
      <w:r>
        <w:separator/>
      </w:r>
    </w:p>
  </w:footnote>
  <w:footnote w:type="continuationSeparator" w:id="0">
    <w:p w14:paraId="078C2D50" w14:textId="77777777" w:rsidR="0035662D" w:rsidRDefault="0035662D" w:rsidP="00176C28">
      <w:r>
        <w:continuationSeparator/>
      </w:r>
    </w:p>
  </w:footnote>
  <w:footnote w:id="1">
    <w:p w14:paraId="6015BF53" w14:textId="56FDCA4A" w:rsidR="0035662D" w:rsidRDefault="0035662D">
      <w:pPr>
        <w:pStyle w:val="FootnoteText"/>
      </w:pPr>
      <w:r>
        <w:rPr>
          <w:rStyle w:val="FootnoteReference"/>
        </w:rPr>
        <w:footnoteRef/>
      </w:r>
      <w:r>
        <w:t xml:space="preserve"> </w:t>
      </w:r>
      <w:hyperlink r:id="rId1" w:history="1">
        <w:r w:rsidR="000C1AC3" w:rsidRPr="00187002">
          <w:rPr>
            <w:rStyle w:val="Hyperlink"/>
            <w:rFonts w:asciiTheme="minorHAnsi" w:hAnsiTheme="minorHAnsi"/>
            <w:sz w:val="20"/>
          </w:rPr>
          <w:t>https://www.legislation.gov.au/Details/F2015L00163</w:t>
        </w:r>
      </w:hyperlink>
      <w:r w:rsidR="000C1AC3">
        <w:t xml:space="preserve"> </w:t>
      </w:r>
    </w:p>
  </w:footnote>
  <w:footnote w:id="2">
    <w:p w14:paraId="6BF46146" w14:textId="4F01CF94" w:rsidR="0035662D" w:rsidRDefault="0035662D">
      <w:pPr>
        <w:pStyle w:val="FootnoteText"/>
      </w:pPr>
      <w:r>
        <w:rPr>
          <w:rStyle w:val="FootnoteReference"/>
        </w:rPr>
        <w:footnoteRef/>
      </w:r>
      <w:r>
        <w:t xml:space="preserve"> </w:t>
      </w:r>
      <w:hyperlink r:id="rId2" w:history="1">
        <w:r w:rsidR="000C1AC3" w:rsidRPr="00187002">
          <w:rPr>
            <w:rStyle w:val="Hyperlink"/>
            <w:rFonts w:asciiTheme="minorHAnsi" w:hAnsiTheme="minorHAnsi"/>
            <w:sz w:val="20"/>
          </w:rPr>
          <w:t>https://www.legislation.gov.au/Details/C2016C00727</w:t>
        </w:r>
      </w:hyperlink>
      <w:r w:rsidR="000C1AC3">
        <w:t xml:space="preserve"> </w:t>
      </w:r>
      <w:r>
        <w:t xml:space="preserve"> </w:t>
      </w:r>
    </w:p>
  </w:footnote>
  <w:footnote w:id="3">
    <w:p w14:paraId="4D89DCED" w14:textId="0F927553" w:rsidR="0035662D" w:rsidRDefault="0035662D">
      <w:pPr>
        <w:pStyle w:val="FootnoteText"/>
      </w:pPr>
      <w:r>
        <w:rPr>
          <w:rStyle w:val="FootnoteReference"/>
        </w:rPr>
        <w:footnoteRef/>
      </w:r>
      <w:r>
        <w:t xml:space="preserve"> </w:t>
      </w:r>
      <w:hyperlink r:id="rId3" w:history="1">
        <w:r w:rsidR="000C1AC3" w:rsidRPr="00187002">
          <w:rPr>
            <w:rStyle w:val="Hyperlink"/>
            <w:rFonts w:asciiTheme="minorHAnsi" w:hAnsiTheme="minorHAnsi"/>
            <w:sz w:val="20"/>
          </w:rPr>
          <w:t>https://www.legislation.gov.au/Details/F2015L00163</w:t>
        </w:r>
      </w:hyperlink>
      <w:r w:rsidR="000C1AC3">
        <w:t xml:space="preserve"> </w:t>
      </w:r>
    </w:p>
  </w:footnote>
  <w:footnote w:id="4">
    <w:p w14:paraId="777F961F" w14:textId="2BEFB61B" w:rsidR="0035662D" w:rsidRDefault="0035662D">
      <w:pPr>
        <w:pStyle w:val="FootnoteText"/>
      </w:pPr>
      <w:r>
        <w:rPr>
          <w:rStyle w:val="FootnoteReference"/>
        </w:rPr>
        <w:footnoteRef/>
      </w:r>
      <w:r>
        <w:t xml:space="preserve"> </w:t>
      </w:r>
      <w:hyperlink r:id="rId4" w:history="1">
        <w:r w:rsidR="000C1AC3" w:rsidRPr="00187002">
          <w:rPr>
            <w:rStyle w:val="Hyperlink"/>
            <w:rFonts w:asciiTheme="minorHAnsi" w:hAnsiTheme="minorHAnsi"/>
            <w:sz w:val="20"/>
          </w:rPr>
          <w:t>https://www.legislation.gov.au/Details/F2015L00163/Explanatory%20Statement/Text</w:t>
        </w:r>
      </w:hyperlink>
      <w:r w:rsidR="000C1AC3">
        <w:t xml:space="preserve"> </w:t>
      </w:r>
      <w:r>
        <w:t xml:space="preserve"> </w:t>
      </w:r>
    </w:p>
  </w:footnote>
  <w:footnote w:id="5">
    <w:p w14:paraId="5E31A5BB" w14:textId="50270B7C" w:rsidR="0035662D" w:rsidRDefault="0035662D">
      <w:pPr>
        <w:pStyle w:val="FootnoteText"/>
      </w:pPr>
      <w:r>
        <w:rPr>
          <w:rStyle w:val="FootnoteReference"/>
        </w:rPr>
        <w:footnoteRef/>
      </w:r>
      <w:r>
        <w:t xml:space="preserve"> </w:t>
      </w:r>
      <w:hyperlink r:id="rId5" w:history="1">
        <w:r w:rsidR="000C1AC3" w:rsidRPr="00187002">
          <w:rPr>
            <w:rStyle w:val="Hyperlink"/>
            <w:rFonts w:asciiTheme="minorHAnsi" w:hAnsiTheme="minorHAnsi"/>
            <w:sz w:val="20"/>
          </w:rPr>
          <w:t>https://www.legislation.gov.au/Details/C2016C00727</w:t>
        </w:r>
      </w:hyperlink>
      <w:r w:rsidR="000C1AC3">
        <w:t xml:space="preserve"> </w:t>
      </w:r>
      <w:r>
        <w:t xml:space="preserve"> </w:t>
      </w:r>
    </w:p>
  </w:footnote>
  <w:footnote w:id="6">
    <w:p w14:paraId="15C11A9A" w14:textId="388FB848" w:rsidR="0035662D" w:rsidRDefault="0035662D">
      <w:pPr>
        <w:pStyle w:val="FootnoteText"/>
      </w:pPr>
      <w:r>
        <w:rPr>
          <w:rStyle w:val="FootnoteReference"/>
        </w:rPr>
        <w:footnoteRef/>
      </w:r>
      <w:r>
        <w:t xml:space="preserve"> </w:t>
      </w:r>
      <w:hyperlink r:id="rId6" w:history="1">
        <w:r w:rsidR="000C1AC3" w:rsidRPr="00187002">
          <w:rPr>
            <w:rStyle w:val="Hyperlink"/>
            <w:rFonts w:asciiTheme="minorHAnsi" w:hAnsiTheme="minorHAnsi"/>
            <w:sz w:val="20"/>
          </w:rPr>
          <w:t>https://www.legislation.gov.au/Details/F2015C00658</w:t>
        </w:r>
      </w:hyperlink>
      <w:r w:rsidR="000C1AC3">
        <w:t xml:space="preserve"> </w:t>
      </w:r>
      <w:r>
        <w:t xml:space="preserve"> </w:t>
      </w:r>
    </w:p>
  </w:footnote>
  <w:footnote w:id="7">
    <w:p w14:paraId="7542DF77" w14:textId="74B20A44" w:rsidR="0035662D" w:rsidRDefault="0035662D">
      <w:pPr>
        <w:pStyle w:val="FootnoteText"/>
      </w:pPr>
      <w:r>
        <w:rPr>
          <w:rStyle w:val="FootnoteReference"/>
        </w:rPr>
        <w:footnoteRef/>
      </w:r>
      <w:r>
        <w:t xml:space="preserve"> </w:t>
      </w:r>
      <w:hyperlink r:id="rId7" w:history="1">
        <w:r w:rsidR="000C1AC3" w:rsidRPr="00187002">
          <w:rPr>
            <w:rStyle w:val="Hyperlink"/>
            <w:rFonts w:asciiTheme="minorHAnsi" w:hAnsiTheme="minorHAnsi"/>
            <w:sz w:val="20"/>
          </w:rPr>
          <w:t>https://www.legislation.gov.au/Details/F2016C00128</w:t>
        </w:r>
      </w:hyperlink>
      <w:r w:rsidR="000C1AC3">
        <w:t xml:space="preserve"> </w:t>
      </w:r>
      <w:r>
        <w:t xml:space="preserve"> </w:t>
      </w:r>
    </w:p>
  </w:footnote>
  <w:footnote w:id="8">
    <w:p w14:paraId="44FD3DDC" w14:textId="39302DF1" w:rsidR="0035662D" w:rsidRDefault="0035662D">
      <w:pPr>
        <w:pStyle w:val="FootnoteText"/>
      </w:pPr>
      <w:r>
        <w:rPr>
          <w:rStyle w:val="FootnoteReference"/>
        </w:rPr>
        <w:footnoteRef/>
      </w:r>
      <w:r>
        <w:t xml:space="preserve"> </w:t>
      </w:r>
      <w:hyperlink r:id="rId8" w:history="1">
        <w:r w:rsidRPr="007B1BAF">
          <w:rPr>
            <w:rStyle w:val="Hyperlink"/>
            <w:rFonts w:asciiTheme="minorHAnsi" w:hAnsiTheme="minorHAnsi"/>
            <w:sz w:val="20"/>
          </w:rPr>
          <w:t>http://www.cleanenergyregulator.gov.au/ERF/Want-to-participate-in-the-Emissions-Reduction-Fund/Planning-a-project/Legal-right</w:t>
        </w:r>
      </w:hyperlink>
      <w:r>
        <w:t xml:space="preserve"> </w:t>
      </w:r>
    </w:p>
  </w:footnote>
  <w:footnote w:id="9">
    <w:p w14:paraId="4CB5B29E" w14:textId="07CC3D40" w:rsidR="0035662D" w:rsidRDefault="0035662D">
      <w:pPr>
        <w:pStyle w:val="FootnoteText"/>
      </w:pPr>
      <w:r>
        <w:rPr>
          <w:rStyle w:val="FootnoteReference"/>
        </w:rPr>
        <w:footnoteRef/>
      </w:r>
      <w:r>
        <w:t xml:space="preserve"> </w:t>
      </w:r>
      <w:hyperlink r:id="rId9" w:history="1">
        <w:r w:rsidRPr="007B1BAF">
          <w:rPr>
            <w:rStyle w:val="Hyperlink"/>
            <w:rFonts w:asciiTheme="minorHAnsi" w:hAnsiTheme="minorHAnsi"/>
            <w:sz w:val="20"/>
          </w:rPr>
          <w:t>http://www.cleanenergyregulator.gov.au/ERF/Want-to-participate-in-the-Emissions-Reduction-Fund/Step-1-Apply</w:t>
        </w:r>
      </w:hyperlink>
      <w:r>
        <w:t xml:space="preserve"> </w:t>
      </w:r>
    </w:p>
  </w:footnote>
  <w:footnote w:id="10">
    <w:p w14:paraId="5FB4BCC9" w14:textId="4DF18417" w:rsidR="00765045" w:rsidRDefault="00765045">
      <w:pPr>
        <w:pStyle w:val="FootnoteText"/>
      </w:pPr>
      <w:r>
        <w:rPr>
          <w:rStyle w:val="FootnoteReference"/>
        </w:rPr>
        <w:footnoteRef/>
      </w:r>
      <w:r>
        <w:t xml:space="preserve"> </w:t>
      </w:r>
      <w:hyperlink r:id="rId10" w:history="1">
        <w:r w:rsidRPr="007B1BAF">
          <w:rPr>
            <w:rStyle w:val="Hyperlink"/>
            <w:rFonts w:asciiTheme="minorHAnsi" w:hAnsiTheme="minorHAnsi"/>
            <w:sz w:val="20"/>
          </w:rPr>
          <w:t>http://www.cleanenergyregulator.gov.au/ERF/Forms-and-resources/reporting-and-auditing</w:t>
        </w:r>
      </w:hyperlink>
      <w:r>
        <w:t xml:space="preserve"> </w:t>
      </w:r>
    </w:p>
  </w:footnote>
  <w:footnote w:id="11">
    <w:p w14:paraId="74BAF3B7" w14:textId="6778877A" w:rsidR="00F1595F" w:rsidRDefault="00F1595F">
      <w:pPr>
        <w:pStyle w:val="FootnoteText"/>
      </w:pPr>
      <w:r>
        <w:rPr>
          <w:rStyle w:val="FootnoteReference"/>
        </w:rPr>
        <w:footnoteRef/>
      </w:r>
      <w:r>
        <w:t xml:space="preserve"> </w:t>
      </w:r>
      <w:hyperlink r:id="rId11" w:history="1">
        <w:r w:rsidR="000C1AC3" w:rsidRPr="00187002">
          <w:rPr>
            <w:rStyle w:val="Hyperlink"/>
            <w:rFonts w:asciiTheme="minorHAnsi" w:hAnsiTheme="minorHAnsi"/>
            <w:sz w:val="20"/>
          </w:rPr>
          <w:t>https://www.legislation.gov.au/Details/F2015L00163/Explanatory%20Statement/Text</w:t>
        </w:r>
      </w:hyperlink>
      <w:r w:rsidR="000C1AC3">
        <w:t xml:space="preserve"> </w:t>
      </w:r>
      <w:r>
        <w:t xml:space="preserve"> </w:t>
      </w:r>
    </w:p>
  </w:footnote>
  <w:footnote w:id="12">
    <w:p w14:paraId="5E43BEF2" w14:textId="77777777" w:rsidR="00314C06" w:rsidRDefault="00314C06" w:rsidP="00314C06">
      <w:pPr>
        <w:pStyle w:val="FootnoteText"/>
      </w:pPr>
      <w:r>
        <w:rPr>
          <w:rStyle w:val="FootnoteReference"/>
        </w:rPr>
        <w:footnoteRef/>
      </w:r>
      <w:r>
        <w:t xml:space="preserve"> </w:t>
      </w:r>
      <w:hyperlink r:id="rId12" w:history="1">
        <w:r w:rsidRPr="007B1BAF">
          <w:rPr>
            <w:rStyle w:val="Hyperlink"/>
          </w:rPr>
          <w:t>https://www.greenvehicleguide.gov.au/</w:t>
        </w:r>
      </w:hyperlink>
      <w:r>
        <w:t xml:space="preserve"> </w:t>
      </w:r>
    </w:p>
  </w:footnote>
  <w:footnote w:id="13">
    <w:p w14:paraId="0E735357" w14:textId="422BB449" w:rsidR="00854D26" w:rsidRDefault="00854D26">
      <w:pPr>
        <w:pStyle w:val="FootnoteText"/>
      </w:pPr>
      <w:r>
        <w:rPr>
          <w:rStyle w:val="FootnoteReference"/>
        </w:rPr>
        <w:footnoteRef/>
      </w:r>
      <w:r>
        <w:t xml:space="preserve"> </w:t>
      </w:r>
      <w:hyperlink r:id="rId13" w:history="1">
        <w:r w:rsidR="00FC4C4C" w:rsidRPr="00187002">
          <w:rPr>
            <w:rStyle w:val="Hyperlink"/>
            <w:rFonts w:asciiTheme="minorHAnsi" w:hAnsiTheme="minorHAnsi"/>
            <w:sz w:val="20"/>
          </w:rPr>
          <w:t>https://www.legislation.gov.au/Details/F2015L00163/Explanatory%20Statement/Text</w:t>
        </w:r>
      </w:hyperlink>
      <w:r w:rsidR="00FC4C4C">
        <w:t xml:space="preserve"> </w:t>
      </w:r>
      <w:r>
        <w:t xml:space="preserve"> </w:t>
      </w:r>
    </w:p>
  </w:footnote>
  <w:footnote w:id="14">
    <w:p w14:paraId="4A7C70E2" w14:textId="049EA4B0" w:rsidR="009B6202" w:rsidRDefault="009B6202">
      <w:pPr>
        <w:pStyle w:val="FootnoteText"/>
      </w:pPr>
      <w:r>
        <w:rPr>
          <w:rStyle w:val="FootnoteReference"/>
        </w:rPr>
        <w:footnoteRef/>
      </w:r>
      <w:r>
        <w:t xml:space="preserve"> </w:t>
      </w:r>
      <w:hyperlink r:id="rId14" w:history="1">
        <w:r w:rsidRPr="00EA683D">
          <w:rPr>
            <w:rStyle w:val="Hyperlink"/>
            <w:rFonts w:asciiTheme="minorHAnsi" w:hAnsiTheme="minorHAnsi"/>
            <w:sz w:val="20"/>
          </w:rPr>
          <w:t>http://www.cleanenergyregulator.gov.au/OSR/CP</w:t>
        </w:r>
      </w:hyperlink>
      <w:r>
        <w:t xml:space="preserve"> </w:t>
      </w:r>
    </w:p>
  </w:footnote>
  <w:footnote w:id="15">
    <w:p w14:paraId="1E31BD5B" w14:textId="1CE760EA" w:rsidR="00854D26" w:rsidRDefault="00854D26">
      <w:pPr>
        <w:pStyle w:val="FootnoteText"/>
      </w:pPr>
      <w:r>
        <w:rPr>
          <w:rStyle w:val="FootnoteReference"/>
        </w:rPr>
        <w:footnoteRef/>
      </w:r>
      <w:r>
        <w:t xml:space="preserve"> </w:t>
      </w:r>
      <w:hyperlink r:id="rId15" w:history="1">
        <w:r w:rsidRPr="007B1BAF">
          <w:rPr>
            <w:rStyle w:val="Hyperlink"/>
            <w:rFonts w:asciiTheme="minorHAnsi" w:hAnsiTheme="minorHAnsi"/>
            <w:sz w:val="20"/>
          </w:rPr>
          <w:t>http://www.cleanenergyregulator.gov.au/ERF/Want-to-participate-in-the-Emissions-Reduction-Fund/Step-3-Reporting-and-auditing/Audit-Requirements</w:t>
        </w:r>
      </w:hyperlink>
      <w:r>
        <w:t xml:space="preserve"> </w:t>
      </w:r>
    </w:p>
  </w:footnote>
  <w:footnote w:id="16">
    <w:p w14:paraId="6F388932" w14:textId="071EB2EE" w:rsidR="00DC4D3D" w:rsidRDefault="00DC4D3D">
      <w:pPr>
        <w:pStyle w:val="FootnoteText"/>
      </w:pPr>
      <w:r>
        <w:rPr>
          <w:rStyle w:val="FootnoteReference"/>
        </w:rPr>
        <w:footnoteRef/>
      </w:r>
      <w:r>
        <w:t xml:space="preserve"> </w:t>
      </w:r>
      <w:hyperlink r:id="rId16" w:history="1">
        <w:r w:rsidRPr="007B1BAF">
          <w:rPr>
            <w:rStyle w:val="Hyperlink"/>
            <w:rFonts w:asciiTheme="minorHAnsi" w:hAnsiTheme="minorHAnsi"/>
            <w:sz w:val="20"/>
          </w:rPr>
          <w:t>http://www.cleanenergyregulator.gov.au/NGER/For-auditors/Register-of-auditors</w:t>
        </w:r>
      </w:hyperlink>
      <w:r>
        <w:t xml:space="preserve"> </w:t>
      </w:r>
    </w:p>
  </w:footnote>
  <w:footnote w:id="17">
    <w:p w14:paraId="3FF3B67A" w14:textId="69857AB8" w:rsidR="00C91C5D" w:rsidRDefault="00C91C5D">
      <w:pPr>
        <w:pStyle w:val="FootnoteText"/>
      </w:pPr>
      <w:r>
        <w:rPr>
          <w:rStyle w:val="FootnoteReference"/>
        </w:rPr>
        <w:footnoteRef/>
      </w:r>
      <w:r>
        <w:t xml:space="preserve"> </w:t>
      </w:r>
      <w:hyperlink r:id="rId17" w:history="1">
        <w:r w:rsidRPr="007B1BAF">
          <w:rPr>
            <w:rStyle w:val="Hyperlink"/>
            <w:rFonts w:asciiTheme="minorHAnsi" w:hAnsiTheme="minorHAnsi"/>
            <w:sz w:val="20"/>
          </w:rPr>
          <w:t>http://www.cleanenergyregulator.gov.au/</w:t>
        </w:r>
      </w:hyperlink>
      <w:r>
        <w:t xml:space="preserve"> </w:t>
      </w:r>
    </w:p>
  </w:footnote>
  <w:footnote w:id="18">
    <w:p w14:paraId="4854A1C5" w14:textId="5B734AC3" w:rsidR="00C91C5D" w:rsidRDefault="00C91C5D">
      <w:pPr>
        <w:pStyle w:val="FootnoteText"/>
      </w:pPr>
      <w:r>
        <w:rPr>
          <w:rStyle w:val="FootnoteReference"/>
        </w:rPr>
        <w:footnoteRef/>
      </w:r>
      <w:r>
        <w:t xml:space="preserve"> </w:t>
      </w:r>
      <w:hyperlink r:id="rId18" w:history="1">
        <w:r w:rsidRPr="007B1BAF">
          <w:rPr>
            <w:rStyle w:val="Hyperlink"/>
            <w:rFonts w:asciiTheme="minorHAnsi" w:hAnsiTheme="minorHAnsi"/>
            <w:sz w:val="20"/>
          </w:rPr>
          <w:t>http://www.environment.gov.au/</w:t>
        </w:r>
      </w:hyperlink>
      <w:r>
        <w:t xml:space="preserve"> </w:t>
      </w:r>
    </w:p>
  </w:footnote>
  <w:footnote w:id="19">
    <w:p w14:paraId="5D112845" w14:textId="096FC439" w:rsidR="005F18D2" w:rsidRDefault="005F18D2">
      <w:pPr>
        <w:pStyle w:val="FootnoteText"/>
      </w:pPr>
      <w:r>
        <w:rPr>
          <w:rStyle w:val="FootnoteReference"/>
        </w:rPr>
        <w:footnoteRef/>
      </w:r>
      <w:r>
        <w:t xml:space="preserve"> </w:t>
      </w:r>
      <w:hyperlink r:id="rId19" w:history="1">
        <w:r w:rsidR="00FC4C4C" w:rsidRPr="00187002">
          <w:rPr>
            <w:rStyle w:val="Hyperlink"/>
            <w:rFonts w:asciiTheme="minorHAnsi" w:hAnsiTheme="minorHAnsi"/>
            <w:sz w:val="20"/>
          </w:rPr>
          <w:t>https://www.legislation.gov.au/</w:t>
        </w:r>
      </w:hyperlink>
      <w:r w:rsidR="00FC4C4C">
        <w:t xml:space="preserve"> </w:t>
      </w:r>
      <w:r>
        <w:t xml:space="preserve"> </w:t>
      </w:r>
    </w:p>
  </w:footnote>
  <w:footnote w:id="20">
    <w:p w14:paraId="0603DDC2" w14:textId="576F5596" w:rsidR="005F18D2" w:rsidRDefault="005F18D2">
      <w:pPr>
        <w:pStyle w:val="FootnoteText"/>
      </w:pPr>
      <w:r>
        <w:rPr>
          <w:rStyle w:val="FootnoteReference"/>
        </w:rPr>
        <w:footnoteRef/>
      </w:r>
      <w:r>
        <w:t xml:space="preserve"> </w:t>
      </w:r>
      <w:hyperlink r:id="rId20" w:history="1">
        <w:r w:rsidR="00FC4C4C" w:rsidRPr="00187002">
          <w:rPr>
            <w:rStyle w:val="Hyperlink"/>
            <w:rFonts w:asciiTheme="minorHAnsi" w:hAnsiTheme="minorHAnsi"/>
            <w:sz w:val="20"/>
          </w:rPr>
          <w:t>https://www.legislation.gov.au/Details/C2016C00727</w:t>
        </w:r>
      </w:hyperlink>
      <w:r w:rsidR="00FC4C4C">
        <w:t xml:space="preserve"> </w:t>
      </w:r>
    </w:p>
  </w:footnote>
  <w:footnote w:id="21">
    <w:p w14:paraId="6B3FF880" w14:textId="1D37BD39" w:rsidR="005F18D2" w:rsidRDefault="005F18D2">
      <w:pPr>
        <w:pStyle w:val="FootnoteText"/>
      </w:pPr>
      <w:r>
        <w:rPr>
          <w:rStyle w:val="FootnoteReference"/>
        </w:rPr>
        <w:footnoteRef/>
      </w:r>
      <w:r>
        <w:t xml:space="preserve"> </w:t>
      </w:r>
      <w:hyperlink r:id="rId21" w:history="1">
        <w:r w:rsidR="000C1AC3" w:rsidRPr="00187002">
          <w:rPr>
            <w:rStyle w:val="Hyperlink"/>
            <w:rFonts w:asciiTheme="minorHAnsi" w:hAnsiTheme="minorHAnsi"/>
            <w:sz w:val="20"/>
          </w:rPr>
          <w:t>https://www.legislation.gov.au/Details/F2015C00658</w:t>
        </w:r>
      </w:hyperlink>
      <w:r w:rsidR="000C1AC3">
        <w:t xml:space="preserve"> </w:t>
      </w:r>
      <w:r>
        <w:t xml:space="preserve"> </w:t>
      </w:r>
    </w:p>
  </w:footnote>
  <w:footnote w:id="22">
    <w:p w14:paraId="0F712061" w14:textId="09BF7D25" w:rsidR="005F18D2" w:rsidRDefault="005F18D2">
      <w:pPr>
        <w:pStyle w:val="FootnoteText"/>
      </w:pPr>
      <w:r>
        <w:rPr>
          <w:rStyle w:val="FootnoteReference"/>
        </w:rPr>
        <w:footnoteRef/>
      </w:r>
      <w:r>
        <w:t xml:space="preserve"> </w:t>
      </w:r>
      <w:hyperlink r:id="rId22" w:history="1">
        <w:r w:rsidR="000C1AC3" w:rsidRPr="00187002">
          <w:rPr>
            <w:rStyle w:val="Hyperlink"/>
            <w:rFonts w:asciiTheme="minorHAnsi" w:hAnsiTheme="minorHAnsi"/>
            <w:sz w:val="20"/>
          </w:rPr>
          <w:t>https://www.legislation.gov.au/Details/F2016C00128</w:t>
        </w:r>
      </w:hyperlink>
      <w:r w:rsidR="000C1AC3">
        <w:t xml:space="preserve"> </w:t>
      </w:r>
      <w:r>
        <w:t xml:space="preserve"> </w:t>
      </w:r>
    </w:p>
  </w:footnote>
  <w:footnote w:id="23">
    <w:p w14:paraId="16E86FF2" w14:textId="6E66BA48" w:rsidR="009905D3" w:rsidRDefault="009905D3" w:rsidP="009905D3">
      <w:pPr>
        <w:pStyle w:val="FootnoteText"/>
      </w:pPr>
      <w:r>
        <w:rPr>
          <w:rStyle w:val="FootnoteReference"/>
        </w:rPr>
        <w:footnoteRef/>
      </w:r>
      <w:r>
        <w:t xml:space="preserve"> </w:t>
      </w:r>
      <w:hyperlink r:id="rId23" w:history="1">
        <w:r w:rsidR="000C1AC3" w:rsidRPr="00187002">
          <w:rPr>
            <w:rStyle w:val="Hyperlink"/>
            <w:rFonts w:asciiTheme="minorHAnsi" w:hAnsiTheme="minorHAnsi"/>
            <w:sz w:val="20"/>
          </w:rPr>
          <w:t>https://www.legislation.gov.au/Details/F2015L00163</w:t>
        </w:r>
      </w:hyperlink>
      <w:r w:rsidR="000C1AC3">
        <w:t xml:space="preserve"> </w:t>
      </w:r>
      <w:r>
        <w:t xml:space="preserve"> </w:t>
      </w:r>
    </w:p>
  </w:footnote>
  <w:footnote w:id="24">
    <w:p w14:paraId="3DFB3639" w14:textId="36471389" w:rsidR="005F18D2" w:rsidRDefault="005F18D2">
      <w:pPr>
        <w:pStyle w:val="FootnoteText"/>
      </w:pPr>
      <w:r>
        <w:rPr>
          <w:rStyle w:val="FootnoteReference"/>
        </w:rPr>
        <w:footnoteRef/>
      </w:r>
      <w:r>
        <w:t xml:space="preserve"> </w:t>
      </w:r>
      <w:hyperlink r:id="rId24" w:history="1">
        <w:r w:rsidR="000C1AC3" w:rsidRPr="00187002">
          <w:rPr>
            <w:rStyle w:val="Hyperlink"/>
            <w:rFonts w:asciiTheme="minorHAnsi" w:hAnsiTheme="minorHAnsi"/>
            <w:sz w:val="20"/>
          </w:rPr>
          <w:t>https://www.legislation.gov.au/Details/F2015L00163/Explanatory%20Statement/Text</w:t>
        </w:r>
      </w:hyperlink>
      <w:r w:rsidR="000C1AC3">
        <w:t xml:space="preserve"> </w:t>
      </w:r>
      <w:r>
        <w:t xml:space="preserve"> </w:t>
      </w:r>
    </w:p>
  </w:footnote>
  <w:footnote w:id="25">
    <w:p w14:paraId="723880FA" w14:textId="56E08EF4" w:rsidR="005B00BA" w:rsidRDefault="005B00BA">
      <w:pPr>
        <w:pStyle w:val="FootnoteText"/>
      </w:pPr>
      <w:r>
        <w:rPr>
          <w:rStyle w:val="FootnoteReference"/>
        </w:rPr>
        <w:footnoteRef/>
      </w:r>
      <w:r>
        <w:t xml:space="preserve"> </w:t>
      </w:r>
      <w:hyperlink r:id="rId25" w:history="1">
        <w:r w:rsidRPr="007B1BAF">
          <w:rPr>
            <w:rStyle w:val="Hyperlink"/>
            <w:rFonts w:asciiTheme="minorHAnsi" w:hAnsiTheme="minorHAnsi"/>
            <w:sz w:val="20"/>
          </w:rPr>
          <w:t>http://www.cleanenergyregulator.gov.au/NGER/For-auditors/Register-of-auditors</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810F77E" w14:textId="77777777" w:rsidR="00012190" w:rsidRDefault="0001219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C88BC72" w14:textId="1B580C25" w:rsidR="0035662D" w:rsidRDefault="0035662D" w:rsidP="00176C28">
    <w:pPr>
      <w:pStyle w:val="Header"/>
    </w:pPr>
    <w:r>
      <w:rPr>
        <w:noProof/>
        <w:lang w:eastAsia="en-AU"/>
      </w:rPr>
      <w:drawing>
        <wp:anchor distT="0" distB="0" distL="114300" distR="114300" simplePos="0" relativeHeight="251688448" behindDoc="0" locked="0" layoutInCell="1" allowOverlap="1" wp14:anchorId="4A966780" wp14:editId="3542594C">
          <wp:simplePos x="0" y="0"/>
          <wp:positionH relativeFrom="column">
            <wp:posOffset>-683895</wp:posOffset>
          </wp:positionH>
          <wp:positionV relativeFrom="paragraph">
            <wp:posOffset>-250825</wp:posOffset>
          </wp:positionV>
          <wp:extent cx="7596000" cy="1008000"/>
          <wp:effectExtent l="0" t="0" r="5080" b="1905"/>
          <wp:wrapSquare wrapText="bothSides"/>
          <wp:docPr id="9" name="Picture 9" descr="Australian Government - Clean Energy Regulator" title="Australian Government - Clean Energy Regula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13475_CER_Word-Doc-Ext-Portrait-Follower.png"/>
                  <pic:cNvPicPr>
                    <a:picLocks noChangeAspect="1" noChangeArrowheads="1"/>
                  </pic:cNvPicPr>
                </pic:nvPicPr>
                <pic:blipFill>
                  <a:blip r:embed="rId1"/>
                  <a:srcRect/>
                  <a:stretch>
                    <a:fillRect/>
                  </a:stretch>
                </pic:blipFill>
                <pic:spPr bwMode="auto">
                  <a:xfrm>
                    <a:off x="0" y="0"/>
                    <a:ext cx="7596000" cy="10080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tab/>
    </w:r>
    <w:r>
      <w:tab/>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BD2AE17" w14:textId="76060C33" w:rsidR="0035662D" w:rsidRDefault="0035662D">
    <w:pPr>
      <w:pStyle w:val="Header"/>
    </w:pPr>
    <w:r>
      <w:rPr>
        <w:noProof/>
        <w:lang w:eastAsia="en-AU"/>
      </w:rPr>
      <w:drawing>
        <wp:anchor distT="0" distB="0" distL="114300" distR="114300" simplePos="0" relativeHeight="251698688" behindDoc="0" locked="0" layoutInCell="1" allowOverlap="1" wp14:anchorId="610EEAC6" wp14:editId="4B453272">
          <wp:simplePos x="0" y="0"/>
          <wp:positionH relativeFrom="column">
            <wp:posOffset>-676275</wp:posOffset>
          </wp:positionH>
          <wp:positionV relativeFrom="paragraph">
            <wp:posOffset>-238760</wp:posOffset>
          </wp:positionV>
          <wp:extent cx="10674985" cy="914400"/>
          <wp:effectExtent l="0" t="0" r="0" b="0"/>
          <wp:wrapSquare wrapText="bothSides"/>
          <wp:docPr id="11" name="Picture 11" descr="Australian Government - Clean Energy Regulator" title="Australian Government - Clean Energy Regula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13475_CER_Word-Doc-Ext-Portrait-Follower.png"/>
                  <pic:cNvPicPr>
                    <a:picLocks noChangeAspect="1" noChangeArrowheads="1"/>
                  </pic:cNvPicPr>
                </pic:nvPicPr>
                <pic:blipFill rotWithShape="1">
                  <a:blip r:embed="rId1">
                    <a:extLst>
                      <a:ext uri="{28A0092B-C50C-407E-A947-70E740481C1C}">
                        <a14:useLocalDpi xmlns:a14="http://schemas.microsoft.com/office/drawing/2010/main" val="0"/>
                      </a:ext>
                    </a:extLst>
                  </a:blip>
                  <a:srcRect b="9152"/>
                  <a:stretch/>
                </pic:blipFill>
                <pic:spPr bwMode="auto">
                  <a:xfrm>
                    <a:off x="0" y="0"/>
                    <a:ext cx="10674985" cy="9144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874F00A" w14:textId="7E5AA9E8" w:rsidR="0035662D" w:rsidRDefault="0035662D">
    <w:pPr>
      <w:pStyle w:val="Header"/>
    </w:pPr>
    <w:r>
      <w:rPr>
        <w:noProof/>
        <w:lang w:eastAsia="en-AU"/>
      </w:rPr>
      <w:drawing>
        <wp:anchor distT="0" distB="0" distL="114300" distR="114300" simplePos="0" relativeHeight="251705856" behindDoc="0" locked="0" layoutInCell="1" allowOverlap="1" wp14:anchorId="773514CD" wp14:editId="7EFEC08A">
          <wp:simplePos x="0" y="0"/>
          <wp:positionH relativeFrom="column">
            <wp:posOffset>-685800</wp:posOffset>
          </wp:positionH>
          <wp:positionV relativeFrom="paragraph">
            <wp:posOffset>-241300</wp:posOffset>
          </wp:positionV>
          <wp:extent cx="7595870" cy="1007745"/>
          <wp:effectExtent l="0" t="0" r="5080" b="1905"/>
          <wp:wrapSquare wrapText="bothSides"/>
          <wp:docPr id="19" name="Picture 19" descr="Australian Government - Clean Energy Regulator" title="Australian Government - Clean Energy Regula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13475_CER_Word-Doc-Ext-Portrait-Follower.png"/>
                  <pic:cNvPicPr>
                    <a:picLocks noChangeAspect="1" noChangeArrowheads="1"/>
                  </pic:cNvPicPr>
                </pic:nvPicPr>
                <pic:blipFill>
                  <a:blip r:embed="rId1"/>
                  <a:srcRect/>
                  <a:stretch>
                    <a:fillRect/>
                  </a:stretch>
                </pic:blipFill>
                <pic:spPr bwMode="auto">
                  <a:xfrm>
                    <a:off x="0" y="0"/>
                    <a:ext cx="7595870" cy="1007745"/>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7C"/>
    <w:multiLevelType w:val="singleLevel"/>
    <w:tmpl w:val="6248DD22"/>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E3C4938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59DCC17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4E1C0D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29A299D8"/>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3AAAB4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BAB2D5CA"/>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FF0C32C2"/>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FF052E8"/>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8EC6AD04"/>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F11FF7"/>
    <w:multiLevelType w:val="multilevel"/>
    <w:tmpl w:val="1BAAA8A2"/>
    <w:lvl w:ilvl="0">
      <w:start w:val="1"/>
      <w:numFmt w:val="bullet"/>
      <w:lvlText w:val=""/>
      <w:lvlJc w:val="left"/>
      <w:pPr>
        <w:ind w:left="360" w:hanging="360"/>
      </w:pPr>
      <w:rPr>
        <w:rFonts w:ascii="Symbol" w:hAnsi="Symbol" w:hint="default"/>
        <w:color w:val="006EA6"/>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05AA77D3"/>
    <w:multiLevelType w:val="hybridMultilevel"/>
    <w:tmpl w:val="440E48D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7254ADB"/>
    <w:multiLevelType w:val="hybridMultilevel"/>
    <w:tmpl w:val="71EE4F1E"/>
    <w:lvl w:ilvl="0" w:tplc="BDF6037A">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Symbol"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Symbol"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7A452B8"/>
    <w:multiLevelType w:val="hybridMultilevel"/>
    <w:tmpl w:val="E988AB44"/>
    <w:lvl w:ilvl="0" w:tplc="6ABE5874">
      <w:start w:val="1"/>
      <w:numFmt w:val="bullet"/>
      <w:lvlText w:val=""/>
      <w:lvlJc w:val="left"/>
      <w:pPr>
        <w:ind w:left="360" w:hanging="360"/>
      </w:pPr>
      <w:rPr>
        <w:rFonts w:ascii="Symbol" w:hAnsi="Symbol" w:hint="default"/>
        <w:color w:val="006EA6"/>
      </w:rPr>
    </w:lvl>
    <w:lvl w:ilvl="1" w:tplc="0C090003">
      <w:start w:val="1"/>
      <w:numFmt w:val="decimal"/>
      <w:lvlText w:val="%2."/>
      <w:lvlJc w:val="left"/>
      <w:pPr>
        <w:tabs>
          <w:tab w:val="num" w:pos="1440"/>
        </w:tabs>
        <w:ind w:left="1440" w:hanging="360"/>
      </w:pPr>
    </w:lvl>
    <w:lvl w:ilvl="2" w:tplc="0C090005">
      <w:start w:val="1"/>
      <w:numFmt w:val="decimal"/>
      <w:lvlText w:val="%3."/>
      <w:lvlJc w:val="left"/>
      <w:pPr>
        <w:tabs>
          <w:tab w:val="num" w:pos="2160"/>
        </w:tabs>
        <w:ind w:left="2160" w:hanging="360"/>
      </w:pPr>
    </w:lvl>
    <w:lvl w:ilvl="3" w:tplc="0C090001">
      <w:start w:val="1"/>
      <w:numFmt w:val="decimal"/>
      <w:lvlText w:val="%4."/>
      <w:lvlJc w:val="left"/>
      <w:pPr>
        <w:tabs>
          <w:tab w:val="num" w:pos="2880"/>
        </w:tabs>
        <w:ind w:left="2880" w:hanging="360"/>
      </w:pPr>
    </w:lvl>
    <w:lvl w:ilvl="4" w:tplc="0C090003">
      <w:start w:val="1"/>
      <w:numFmt w:val="decimal"/>
      <w:lvlText w:val="%5."/>
      <w:lvlJc w:val="left"/>
      <w:pPr>
        <w:tabs>
          <w:tab w:val="num" w:pos="3600"/>
        </w:tabs>
        <w:ind w:left="3600" w:hanging="360"/>
      </w:pPr>
    </w:lvl>
    <w:lvl w:ilvl="5" w:tplc="0C090005">
      <w:start w:val="1"/>
      <w:numFmt w:val="decimal"/>
      <w:lvlText w:val="%6."/>
      <w:lvlJc w:val="left"/>
      <w:pPr>
        <w:tabs>
          <w:tab w:val="num" w:pos="4320"/>
        </w:tabs>
        <w:ind w:left="4320" w:hanging="360"/>
      </w:pPr>
    </w:lvl>
    <w:lvl w:ilvl="6" w:tplc="0C090001">
      <w:start w:val="1"/>
      <w:numFmt w:val="decimal"/>
      <w:lvlText w:val="%7."/>
      <w:lvlJc w:val="left"/>
      <w:pPr>
        <w:tabs>
          <w:tab w:val="num" w:pos="5040"/>
        </w:tabs>
        <w:ind w:left="5040" w:hanging="360"/>
      </w:pPr>
    </w:lvl>
    <w:lvl w:ilvl="7" w:tplc="0C090003">
      <w:start w:val="1"/>
      <w:numFmt w:val="decimal"/>
      <w:lvlText w:val="%8."/>
      <w:lvlJc w:val="left"/>
      <w:pPr>
        <w:tabs>
          <w:tab w:val="num" w:pos="5760"/>
        </w:tabs>
        <w:ind w:left="5760" w:hanging="360"/>
      </w:pPr>
    </w:lvl>
    <w:lvl w:ilvl="8" w:tplc="0C090005">
      <w:start w:val="1"/>
      <w:numFmt w:val="decimal"/>
      <w:lvlText w:val="%9."/>
      <w:lvlJc w:val="left"/>
      <w:pPr>
        <w:tabs>
          <w:tab w:val="num" w:pos="6480"/>
        </w:tabs>
        <w:ind w:left="6480" w:hanging="360"/>
      </w:pPr>
    </w:lvl>
  </w:abstractNum>
  <w:abstractNum w:abstractNumId="14" w15:restartNumberingAfterBreak="0">
    <w:nsid w:val="0EA04008"/>
    <w:multiLevelType w:val="hybridMultilevel"/>
    <w:tmpl w:val="6E5A15AE"/>
    <w:lvl w:ilvl="0" w:tplc="0C09000F">
      <w:start w:val="1"/>
      <w:numFmt w:val="decimal"/>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138A3DCA"/>
    <w:multiLevelType w:val="hybridMultilevel"/>
    <w:tmpl w:val="4184F4F0"/>
    <w:lvl w:ilvl="0" w:tplc="0C090001">
      <w:start w:val="1"/>
      <w:numFmt w:val="bullet"/>
      <w:lvlText w:val=""/>
      <w:lvlJc w:val="left"/>
      <w:pPr>
        <w:ind w:left="753" w:hanging="360"/>
      </w:pPr>
      <w:rPr>
        <w:rFonts w:ascii="Symbol" w:hAnsi="Symbol" w:hint="default"/>
      </w:rPr>
    </w:lvl>
    <w:lvl w:ilvl="1" w:tplc="0C090003" w:tentative="1">
      <w:start w:val="1"/>
      <w:numFmt w:val="bullet"/>
      <w:lvlText w:val="o"/>
      <w:lvlJc w:val="left"/>
      <w:pPr>
        <w:ind w:left="1473" w:hanging="360"/>
      </w:pPr>
      <w:rPr>
        <w:rFonts w:ascii="Courier New" w:hAnsi="Courier New" w:cs="Courier New" w:hint="default"/>
      </w:rPr>
    </w:lvl>
    <w:lvl w:ilvl="2" w:tplc="0C090005" w:tentative="1">
      <w:start w:val="1"/>
      <w:numFmt w:val="bullet"/>
      <w:lvlText w:val=""/>
      <w:lvlJc w:val="left"/>
      <w:pPr>
        <w:ind w:left="2193" w:hanging="360"/>
      </w:pPr>
      <w:rPr>
        <w:rFonts w:ascii="Wingdings" w:hAnsi="Wingdings" w:hint="default"/>
      </w:rPr>
    </w:lvl>
    <w:lvl w:ilvl="3" w:tplc="0C090001" w:tentative="1">
      <w:start w:val="1"/>
      <w:numFmt w:val="bullet"/>
      <w:lvlText w:val=""/>
      <w:lvlJc w:val="left"/>
      <w:pPr>
        <w:ind w:left="2913" w:hanging="360"/>
      </w:pPr>
      <w:rPr>
        <w:rFonts w:ascii="Symbol" w:hAnsi="Symbol" w:hint="default"/>
      </w:rPr>
    </w:lvl>
    <w:lvl w:ilvl="4" w:tplc="0C090003" w:tentative="1">
      <w:start w:val="1"/>
      <w:numFmt w:val="bullet"/>
      <w:lvlText w:val="o"/>
      <w:lvlJc w:val="left"/>
      <w:pPr>
        <w:ind w:left="3633" w:hanging="360"/>
      </w:pPr>
      <w:rPr>
        <w:rFonts w:ascii="Courier New" w:hAnsi="Courier New" w:cs="Courier New" w:hint="default"/>
      </w:rPr>
    </w:lvl>
    <w:lvl w:ilvl="5" w:tplc="0C090005" w:tentative="1">
      <w:start w:val="1"/>
      <w:numFmt w:val="bullet"/>
      <w:lvlText w:val=""/>
      <w:lvlJc w:val="left"/>
      <w:pPr>
        <w:ind w:left="4353" w:hanging="360"/>
      </w:pPr>
      <w:rPr>
        <w:rFonts w:ascii="Wingdings" w:hAnsi="Wingdings" w:hint="default"/>
      </w:rPr>
    </w:lvl>
    <w:lvl w:ilvl="6" w:tplc="0C090001" w:tentative="1">
      <w:start w:val="1"/>
      <w:numFmt w:val="bullet"/>
      <w:lvlText w:val=""/>
      <w:lvlJc w:val="left"/>
      <w:pPr>
        <w:ind w:left="5073" w:hanging="360"/>
      </w:pPr>
      <w:rPr>
        <w:rFonts w:ascii="Symbol" w:hAnsi="Symbol" w:hint="default"/>
      </w:rPr>
    </w:lvl>
    <w:lvl w:ilvl="7" w:tplc="0C090003" w:tentative="1">
      <w:start w:val="1"/>
      <w:numFmt w:val="bullet"/>
      <w:lvlText w:val="o"/>
      <w:lvlJc w:val="left"/>
      <w:pPr>
        <w:ind w:left="5793" w:hanging="360"/>
      </w:pPr>
      <w:rPr>
        <w:rFonts w:ascii="Courier New" w:hAnsi="Courier New" w:cs="Courier New" w:hint="default"/>
      </w:rPr>
    </w:lvl>
    <w:lvl w:ilvl="8" w:tplc="0C090005" w:tentative="1">
      <w:start w:val="1"/>
      <w:numFmt w:val="bullet"/>
      <w:lvlText w:val=""/>
      <w:lvlJc w:val="left"/>
      <w:pPr>
        <w:ind w:left="6513" w:hanging="360"/>
      </w:pPr>
      <w:rPr>
        <w:rFonts w:ascii="Wingdings" w:hAnsi="Wingdings" w:hint="default"/>
      </w:rPr>
    </w:lvl>
  </w:abstractNum>
  <w:abstractNum w:abstractNumId="16" w15:restartNumberingAfterBreak="0">
    <w:nsid w:val="19FF7401"/>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7" w15:restartNumberingAfterBreak="0">
    <w:nsid w:val="23244624"/>
    <w:multiLevelType w:val="hybridMultilevel"/>
    <w:tmpl w:val="9252EA40"/>
    <w:lvl w:ilvl="0" w:tplc="10968BB2">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8" w15:restartNumberingAfterBreak="0">
    <w:nsid w:val="258066C7"/>
    <w:multiLevelType w:val="multilevel"/>
    <w:tmpl w:val="CA7A5ED6"/>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440"/>
        </w:tabs>
        <w:ind w:left="1440" w:hanging="720"/>
      </w:pPr>
      <w:rPr>
        <w:rFonts w:hint="default"/>
      </w:rPr>
    </w:lvl>
    <w:lvl w:ilvl="3">
      <w:start w:val="1"/>
      <w:numFmt w:val="lowerRoman"/>
      <w:lvlText w:val="(%4)"/>
      <w:lvlJc w:val="left"/>
      <w:pPr>
        <w:tabs>
          <w:tab w:val="num" w:pos="2160"/>
        </w:tabs>
        <w:ind w:left="2160" w:hanging="720"/>
      </w:pPr>
      <w:rPr>
        <w:rFonts w:hint="default"/>
      </w:rPr>
    </w:lvl>
    <w:lvl w:ilvl="4">
      <w:start w:val="1"/>
      <w:numFmt w:val="upperLetter"/>
      <w:lvlText w:val="%5."/>
      <w:lvlJc w:val="left"/>
      <w:pPr>
        <w:tabs>
          <w:tab w:val="num" w:pos="2880"/>
        </w:tabs>
        <w:ind w:left="2880" w:hanging="720"/>
      </w:pPr>
      <w:rPr>
        <w:rFonts w:hint="default"/>
        <w:b w:val="0"/>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9" w15:restartNumberingAfterBreak="0">
    <w:nsid w:val="26B0558B"/>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0" w15:restartNumberingAfterBreak="0">
    <w:nsid w:val="29706B91"/>
    <w:multiLevelType w:val="multilevel"/>
    <w:tmpl w:val="F3BAC700"/>
    <w:name w:val="CERBullets22"/>
    <w:lvl w:ilvl="0">
      <w:start w:val="1"/>
      <w:numFmt w:val="bullet"/>
      <w:lvlText w:val=""/>
      <w:lvlJc w:val="left"/>
      <w:pPr>
        <w:ind w:left="360" w:hanging="360"/>
      </w:pPr>
      <w:rPr>
        <w:rFonts w:ascii="Symbol" w:hAnsi="Symbol" w:hint="default"/>
        <w:color w:val="006EA6"/>
      </w:rPr>
    </w:lvl>
    <w:lvl w:ilvl="1">
      <w:start w:val="1"/>
      <w:numFmt w:val="bullet"/>
      <w:lvlText w:val="»"/>
      <w:lvlJc w:val="left"/>
      <w:pPr>
        <w:ind w:left="720" w:hanging="360"/>
      </w:pPr>
      <w:rPr>
        <w:rFonts w:ascii="Arial" w:hAnsi="Arial" w:hint="default"/>
        <w:color w:val="006EA6"/>
      </w:rPr>
    </w:lvl>
    <w:lvl w:ilvl="2">
      <w:start w:val="1"/>
      <w:numFmt w:val="bullet"/>
      <w:lvlText w:val="›"/>
      <w:lvlJc w:val="left"/>
      <w:pPr>
        <w:ind w:left="1080" w:hanging="360"/>
      </w:pPr>
      <w:rPr>
        <w:rFonts w:ascii="Arial" w:hAnsi="Arial" w:hint="default"/>
        <w:color w:val="006EA6"/>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8A675ED"/>
    <w:multiLevelType w:val="hybridMultilevel"/>
    <w:tmpl w:val="DD582AC6"/>
    <w:lvl w:ilvl="0" w:tplc="504A93CE">
      <w:start w:val="1"/>
      <w:numFmt w:val="bullet"/>
      <w:lvlText w:val="»"/>
      <w:lvlJc w:val="left"/>
      <w:pPr>
        <w:ind w:left="558" w:hanging="360"/>
      </w:pPr>
      <w:rPr>
        <w:rFonts w:ascii="Arial" w:hAnsi="Arial" w:hint="default"/>
        <w:color w:val="006EA6"/>
      </w:rPr>
    </w:lvl>
    <w:lvl w:ilvl="1" w:tplc="0C090003">
      <w:start w:val="1"/>
      <w:numFmt w:val="decimal"/>
      <w:lvlText w:val="%2."/>
      <w:lvlJc w:val="left"/>
      <w:pPr>
        <w:tabs>
          <w:tab w:val="num" w:pos="1440"/>
        </w:tabs>
        <w:ind w:left="1440" w:hanging="360"/>
      </w:pPr>
    </w:lvl>
    <w:lvl w:ilvl="2" w:tplc="0C090005">
      <w:start w:val="1"/>
      <w:numFmt w:val="decimal"/>
      <w:lvlText w:val="%3."/>
      <w:lvlJc w:val="left"/>
      <w:pPr>
        <w:tabs>
          <w:tab w:val="num" w:pos="2160"/>
        </w:tabs>
        <w:ind w:left="2160" w:hanging="360"/>
      </w:pPr>
    </w:lvl>
    <w:lvl w:ilvl="3" w:tplc="0C090001">
      <w:start w:val="1"/>
      <w:numFmt w:val="decimal"/>
      <w:lvlText w:val="%4."/>
      <w:lvlJc w:val="left"/>
      <w:pPr>
        <w:tabs>
          <w:tab w:val="num" w:pos="2880"/>
        </w:tabs>
        <w:ind w:left="2880" w:hanging="360"/>
      </w:pPr>
    </w:lvl>
    <w:lvl w:ilvl="4" w:tplc="0C090003">
      <w:start w:val="1"/>
      <w:numFmt w:val="decimal"/>
      <w:lvlText w:val="%5."/>
      <w:lvlJc w:val="left"/>
      <w:pPr>
        <w:tabs>
          <w:tab w:val="num" w:pos="3600"/>
        </w:tabs>
        <w:ind w:left="3600" w:hanging="360"/>
      </w:pPr>
    </w:lvl>
    <w:lvl w:ilvl="5" w:tplc="0C090005">
      <w:start w:val="1"/>
      <w:numFmt w:val="decimal"/>
      <w:lvlText w:val="%6."/>
      <w:lvlJc w:val="left"/>
      <w:pPr>
        <w:tabs>
          <w:tab w:val="num" w:pos="4320"/>
        </w:tabs>
        <w:ind w:left="4320" w:hanging="360"/>
      </w:pPr>
    </w:lvl>
    <w:lvl w:ilvl="6" w:tplc="0C090001">
      <w:start w:val="1"/>
      <w:numFmt w:val="decimal"/>
      <w:lvlText w:val="%7."/>
      <w:lvlJc w:val="left"/>
      <w:pPr>
        <w:tabs>
          <w:tab w:val="num" w:pos="5040"/>
        </w:tabs>
        <w:ind w:left="5040" w:hanging="360"/>
      </w:pPr>
    </w:lvl>
    <w:lvl w:ilvl="7" w:tplc="0C090003">
      <w:start w:val="1"/>
      <w:numFmt w:val="decimal"/>
      <w:lvlText w:val="%8."/>
      <w:lvlJc w:val="left"/>
      <w:pPr>
        <w:tabs>
          <w:tab w:val="num" w:pos="5760"/>
        </w:tabs>
        <w:ind w:left="5760" w:hanging="360"/>
      </w:pPr>
    </w:lvl>
    <w:lvl w:ilvl="8" w:tplc="0C090005">
      <w:start w:val="1"/>
      <w:numFmt w:val="decimal"/>
      <w:lvlText w:val="%9."/>
      <w:lvlJc w:val="left"/>
      <w:pPr>
        <w:tabs>
          <w:tab w:val="num" w:pos="6480"/>
        </w:tabs>
        <w:ind w:left="6480" w:hanging="360"/>
      </w:pPr>
    </w:lvl>
  </w:abstractNum>
  <w:abstractNum w:abstractNumId="22" w15:restartNumberingAfterBreak="0">
    <w:nsid w:val="3F5A1BD5"/>
    <w:multiLevelType w:val="hybridMultilevel"/>
    <w:tmpl w:val="EB304E1A"/>
    <w:name w:val="CERBullets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4DE34D8E"/>
    <w:multiLevelType w:val="multilevel"/>
    <w:tmpl w:val="EBE0AFD0"/>
    <w:lvl w:ilvl="0">
      <w:start w:val="1"/>
      <w:numFmt w:val="bullet"/>
      <w:lvlText w:val=""/>
      <w:lvlJc w:val="left"/>
      <w:pPr>
        <w:ind w:left="360" w:hanging="360"/>
      </w:pPr>
      <w:rPr>
        <w:rFonts w:ascii="Symbol" w:hAnsi="Symbol" w:hint="default"/>
        <w:color w:val="auto"/>
      </w:rPr>
    </w:lvl>
    <w:lvl w:ilvl="1">
      <w:start w:val="1"/>
      <w:numFmt w:val="bullet"/>
      <w:lvlText w:val="»"/>
      <w:lvlJc w:val="left"/>
      <w:pPr>
        <w:ind w:left="720" w:hanging="360"/>
      </w:pPr>
      <w:rPr>
        <w:rFonts w:ascii="Arial" w:hAnsi="Arial" w:hint="default"/>
        <w:color w:val="auto"/>
      </w:rPr>
    </w:lvl>
    <w:lvl w:ilvl="2">
      <w:start w:val="1"/>
      <w:numFmt w:val="bullet"/>
      <w:lvlText w:val="›"/>
      <w:lvlJc w:val="left"/>
      <w:pPr>
        <w:ind w:left="1080" w:hanging="360"/>
      </w:pPr>
      <w:rPr>
        <w:rFonts w:ascii="Arial" w:hAnsi="Arial" w:hint="default"/>
        <w:color w:val="auto"/>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4F5B111B"/>
    <w:multiLevelType w:val="multilevel"/>
    <w:tmpl w:val="CA7A5ED6"/>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440"/>
        </w:tabs>
        <w:ind w:left="1440" w:hanging="720"/>
      </w:pPr>
      <w:rPr>
        <w:rFonts w:hint="default"/>
      </w:rPr>
    </w:lvl>
    <w:lvl w:ilvl="3">
      <w:start w:val="1"/>
      <w:numFmt w:val="lowerRoman"/>
      <w:lvlText w:val="(%4)"/>
      <w:lvlJc w:val="left"/>
      <w:pPr>
        <w:tabs>
          <w:tab w:val="num" w:pos="2160"/>
        </w:tabs>
        <w:ind w:left="2160" w:hanging="720"/>
      </w:pPr>
      <w:rPr>
        <w:rFonts w:hint="default"/>
      </w:rPr>
    </w:lvl>
    <w:lvl w:ilvl="4">
      <w:start w:val="1"/>
      <w:numFmt w:val="upperLetter"/>
      <w:lvlText w:val="%5."/>
      <w:lvlJc w:val="left"/>
      <w:pPr>
        <w:tabs>
          <w:tab w:val="num" w:pos="2880"/>
        </w:tabs>
        <w:ind w:left="2880" w:hanging="720"/>
      </w:pPr>
      <w:rPr>
        <w:rFonts w:hint="default"/>
        <w:b w:val="0"/>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5" w15:restartNumberingAfterBreak="0">
    <w:nsid w:val="56FF48AB"/>
    <w:multiLevelType w:val="hybridMultilevel"/>
    <w:tmpl w:val="3544BC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5AFF30DD"/>
    <w:multiLevelType w:val="hybridMultilevel"/>
    <w:tmpl w:val="F3C0C4A8"/>
    <w:lvl w:ilvl="0" w:tplc="7242BB74">
      <w:start w:val="1"/>
      <w:numFmt w:val="bullet"/>
      <w:lvlText w:val="›"/>
      <w:lvlJc w:val="left"/>
      <w:pPr>
        <w:ind w:left="757" w:hanging="360"/>
      </w:pPr>
      <w:rPr>
        <w:rFonts w:ascii="Arial" w:hAnsi="Arial" w:hint="default"/>
        <w:color w:val="006EA6"/>
      </w:rPr>
    </w:lvl>
    <w:lvl w:ilvl="1" w:tplc="0C090003">
      <w:start w:val="1"/>
      <w:numFmt w:val="decimal"/>
      <w:lvlText w:val="%2."/>
      <w:lvlJc w:val="left"/>
      <w:pPr>
        <w:tabs>
          <w:tab w:val="num" w:pos="1440"/>
        </w:tabs>
        <w:ind w:left="1440" w:hanging="360"/>
      </w:pPr>
    </w:lvl>
    <w:lvl w:ilvl="2" w:tplc="0C090005">
      <w:start w:val="1"/>
      <w:numFmt w:val="decimal"/>
      <w:lvlText w:val="%3."/>
      <w:lvlJc w:val="left"/>
      <w:pPr>
        <w:tabs>
          <w:tab w:val="num" w:pos="2160"/>
        </w:tabs>
        <w:ind w:left="2160" w:hanging="360"/>
      </w:pPr>
    </w:lvl>
    <w:lvl w:ilvl="3" w:tplc="0C090001">
      <w:start w:val="1"/>
      <w:numFmt w:val="decimal"/>
      <w:lvlText w:val="%4."/>
      <w:lvlJc w:val="left"/>
      <w:pPr>
        <w:tabs>
          <w:tab w:val="num" w:pos="2880"/>
        </w:tabs>
        <w:ind w:left="2880" w:hanging="360"/>
      </w:pPr>
    </w:lvl>
    <w:lvl w:ilvl="4" w:tplc="0C090003">
      <w:start w:val="1"/>
      <w:numFmt w:val="decimal"/>
      <w:lvlText w:val="%5."/>
      <w:lvlJc w:val="left"/>
      <w:pPr>
        <w:tabs>
          <w:tab w:val="num" w:pos="3600"/>
        </w:tabs>
        <w:ind w:left="3600" w:hanging="360"/>
      </w:pPr>
    </w:lvl>
    <w:lvl w:ilvl="5" w:tplc="0C090005">
      <w:start w:val="1"/>
      <w:numFmt w:val="decimal"/>
      <w:lvlText w:val="%6."/>
      <w:lvlJc w:val="left"/>
      <w:pPr>
        <w:tabs>
          <w:tab w:val="num" w:pos="4320"/>
        </w:tabs>
        <w:ind w:left="4320" w:hanging="360"/>
      </w:pPr>
    </w:lvl>
    <w:lvl w:ilvl="6" w:tplc="0C090001">
      <w:start w:val="1"/>
      <w:numFmt w:val="decimal"/>
      <w:lvlText w:val="%7."/>
      <w:lvlJc w:val="left"/>
      <w:pPr>
        <w:tabs>
          <w:tab w:val="num" w:pos="5040"/>
        </w:tabs>
        <w:ind w:left="5040" w:hanging="360"/>
      </w:pPr>
    </w:lvl>
    <w:lvl w:ilvl="7" w:tplc="0C090003">
      <w:start w:val="1"/>
      <w:numFmt w:val="decimal"/>
      <w:lvlText w:val="%8."/>
      <w:lvlJc w:val="left"/>
      <w:pPr>
        <w:tabs>
          <w:tab w:val="num" w:pos="5760"/>
        </w:tabs>
        <w:ind w:left="5760" w:hanging="360"/>
      </w:pPr>
    </w:lvl>
    <w:lvl w:ilvl="8" w:tplc="0C090005">
      <w:start w:val="1"/>
      <w:numFmt w:val="decimal"/>
      <w:lvlText w:val="%9."/>
      <w:lvlJc w:val="left"/>
      <w:pPr>
        <w:tabs>
          <w:tab w:val="num" w:pos="6480"/>
        </w:tabs>
        <w:ind w:left="6480" w:hanging="360"/>
      </w:pPr>
    </w:lvl>
  </w:abstractNum>
  <w:abstractNum w:abstractNumId="27" w15:restartNumberingAfterBreak="0">
    <w:nsid w:val="5CFD18CA"/>
    <w:multiLevelType w:val="multilevel"/>
    <w:tmpl w:val="3EC467CA"/>
    <w:lvl w:ilvl="0">
      <w:start w:val="1"/>
      <w:numFmt w:val="decimal"/>
      <w:pStyle w:val="CERnumbering"/>
      <w:lvlText w:val="%1."/>
      <w:lvlJc w:val="left"/>
      <w:pPr>
        <w:ind w:left="360" w:hanging="360"/>
      </w:pPr>
      <w:rPr>
        <w:rFonts w:hint="default"/>
        <w:color w:val="005874"/>
      </w:rPr>
    </w:lvl>
    <w:lvl w:ilvl="1">
      <w:start w:val="1"/>
      <w:numFmt w:val="bullet"/>
      <w:lvlText w:val="»"/>
      <w:lvlJc w:val="left"/>
      <w:pPr>
        <w:ind w:left="720" w:hanging="360"/>
      </w:pPr>
      <w:rPr>
        <w:rFonts w:ascii="Arial" w:hAnsi="Arial" w:hint="default"/>
        <w:color w:val="005874"/>
      </w:rPr>
    </w:lvl>
    <w:lvl w:ilvl="2">
      <w:start w:val="1"/>
      <w:numFmt w:val="bullet"/>
      <w:lvlText w:val="›"/>
      <w:lvlJc w:val="left"/>
      <w:pPr>
        <w:ind w:left="1080" w:hanging="360"/>
      </w:pPr>
      <w:rPr>
        <w:rFonts w:ascii="Arial" w:hAnsi="Arial" w:hint="default"/>
        <w:color w:val="005874"/>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6AB321E6"/>
    <w:multiLevelType w:val="hybridMultilevel"/>
    <w:tmpl w:val="1F520E5C"/>
    <w:lvl w:ilvl="0" w:tplc="4442E63C">
      <w:start w:val="1"/>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79DB23C0"/>
    <w:multiLevelType w:val="multilevel"/>
    <w:tmpl w:val="CE947A96"/>
    <w:name w:val="CERBullets22"/>
    <w:lvl w:ilvl="0">
      <w:start w:val="1"/>
      <w:numFmt w:val="bullet"/>
      <w:pStyle w:val="CERbullets"/>
      <w:lvlText w:val=""/>
      <w:lvlJc w:val="left"/>
      <w:pPr>
        <w:ind w:left="360" w:hanging="360"/>
      </w:pPr>
      <w:rPr>
        <w:rFonts w:ascii="Symbol" w:hAnsi="Symbol" w:hint="default"/>
        <w:color w:val="005874"/>
      </w:rPr>
    </w:lvl>
    <w:lvl w:ilvl="1">
      <w:start w:val="1"/>
      <w:numFmt w:val="bullet"/>
      <w:lvlText w:val="»"/>
      <w:lvlJc w:val="left"/>
      <w:pPr>
        <w:ind w:left="720" w:hanging="360"/>
      </w:pPr>
      <w:rPr>
        <w:rFonts w:ascii="Arial" w:hAnsi="Arial" w:hint="default"/>
        <w:color w:val="005874"/>
      </w:rPr>
    </w:lvl>
    <w:lvl w:ilvl="2">
      <w:start w:val="1"/>
      <w:numFmt w:val="bullet"/>
      <w:lvlText w:val="›"/>
      <w:lvlJc w:val="left"/>
      <w:pPr>
        <w:ind w:left="1080" w:hanging="360"/>
      </w:pPr>
      <w:rPr>
        <w:rFonts w:ascii="Arial" w:hAnsi="Arial" w:hint="default"/>
        <w:color w:val="005874"/>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7D6E3F1C"/>
    <w:multiLevelType w:val="multilevel"/>
    <w:tmpl w:val="32AA175E"/>
    <w:lvl w:ilvl="0">
      <w:start w:val="1"/>
      <w:numFmt w:val="bullet"/>
      <w:lvlText w:val=""/>
      <w:lvlJc w:val="left"/>
      <w:pPr>
        <w:ind w:left="360" w:hanging="360"/>
      </w:pPr>
      <w:rPr>
        <w:rFonts w:ascii="Symbol" w:hAnsi="Symbol" w:hint="default"/>
        <w:color w:val="006EA6"/>
      </w:rPr>
    </w:lvl>
    <w:lvl w:ilvl="1">
      <w:start w:val="1"/>
      <w:numFmt w:val="bullet"/>
      <w:lvlText w:val="»"/>
      <w:lvlJc w:val="left"/>
      <w:pPr>
        <w:ind w:left="720" w:hanging="360"/>
      </w:pPr>
      <w:rPr>
        <w:rFonts w:ascii="Arial" w:hAnsi="Arial" w:hint="default"/>
        <w:color w:val="006EA6"/>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abstractNumId w:val="24"/>
  </w:num>
  <w:num w:numId="2">
    <w:abstractNumId w:val="18"/>
  </w:num>
  <w:num w:numId="3">
    <w:abstractNumId w:val="19"/>
  </w:num>
  <w:num w:numId="4">
    <w:abstractNumId w:val="12"/>
  </w:num>
  <w:num w:numId="5">
    <w:abstractNumId w:val="13"/>
  </w:num>
  <w:num w:numId="6">
    <w:abstractNumId w:val="21"/>
  </w:num>
  <w:num w:numId="7">
    <w:abstractNumId w:val="26"/>
  </w:num>
  <w:num w:numId="8">
    <w:abstractNumId w:val="13"/>
  </w:num>
  <w:num w:numId="9">
    <w:abstractNumId w:val="9"/>
  </w:num>
  <w:num w:numId="10">
    <w:abstractNumId w:val="7"/>
  </w:num>
  <w:num w:numId="11">
    <w:abstractNumId w:val="6"/>
  </w:num>
  <w:num w:numId="12">
    <w:abstractNumId w:val="5"/>
  </w:num>
  <w:num w:numId="13">
    <w:abstractNumId w:val="4"/>
  </w:num>
  <w:num w:numId="14">
    <w:abstractNumId w:val="8"/>
  </w:num>
  <w:num w:numId="15">
    <w:abstractNumId w:val="3"/>
  </w:num>
  <w:num w:numId="16">
    <w:abstractNumId w:val="2"/>
  </w:num>
  <w:num w:numId="17">
    <w:abstractNumId w:val="1"/>
  </w:num>
  <w:num w:numId="18">
    <w:abstractNumId w:val="0"/>
  </w:num>
  <w:num w:numId="19">
    <w:abstractNumId w:val="11"/>
  </w:num>
  <w:num w:numId="20">
    <w:abstractNumId w:val="16"/>
  </w:num>
  <w:num w:numId="21">
    <w:abstractNumId w:val="29"/>
  </w:num>
  <w:num w:numId="22">
    <w:abstractNumId w:val="10"/>
  </w:num>
  <w:num w:numId="23">
    <w:abstractNumId w:val="30"/>
  </w:num>
  <w:num w:numId="24">
    <w:abstractNumId w:val="22"/>
  </w:num>
  <w:num w:numId="25">
    <w:abstractNumId w:val="20"/>
  </w:num>
  <w:num w:numId="26">
    <w:abstractNumId w:val="17"/>
  </w:num>
  <w:num w:numId="27">
    <w:abstractNumId w:val="28"/>
  </w:num>
  <w:num w:numId="28">
    <w:abstractNumId w:val="25"/>
  </w:num>
  <w:num w:numId="29">
    <w:abstractNumId w:val="23"/>
  </w:num>
  <w:num w:numId="30">
    <w:abstractNumId w:val="27"/>
  </w:num>
  <w:num w:numId="31">
    <w:abstractNumId w:val="15"/>
  </w:num>
  <w:num w:numId="32">
    <w:abstractNumId w:val="14"/>
  </w:num>
  <w:num w:numId="33">
    <w:abstractNumId w:val="29"/>
  </w:num>
  <w:num w:numId="34">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removePersonalInformation/>
  <w:removeDateAndTime/>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trackRevisions/>
  <w:documentProtection w:formatting="1" w:enforcement="0"/>
  <w:defaultTabStop w:val="720"/>
  <w:drawingGridHorizontalSpacing w:val="360"/>
  <w:drawingGridVerticalSpacing w:val="360"/>
  <w:displayHorizontalDrawingGridEvery w:val="0"/>
  <w:displayVerticalDrawingGridEvery w:val="0"/>
  <w:characterSpacingControl w:val="doNotCompress"/>
  <w:hdrShapeDefaults>
    <o:shapedefaults v:ext="edit" spidmax="59393">
      <o:colormru v:ext="edit" colors="#006ea6"/>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9B7FE7"/>
    <w:rsid w:val="00012190"/>
    <w:rsid w:val="000154AF"/>
    <w:rsid w:val="00031090"/>
    <w:rsid w:val="0003582F"/>
    <w:rsid w:val="000378B6"/>
    <w:rsid w:val="00055CAE"/>
    <w:rsid w:val="000678AA"/>
    <w:rsid w:val="000906DE"/>
    <w:rsid w:val="000A320A"/>
    <w:rsid w:val="000B2225"/>
    <w:rsid w:val="000C1AC3"/>
    <w:rsid w:val="000C3860"/>
    <w:rsid w:val="000E20E5"/>
    <w:rsid w:val="000E5A13"/>
    <w:rsid w:val="000F3145"/>
    <w:rsid w:val="000F6B44"/>
    <w:rsid w:val="000F73DF"/>
    <w:rsid w:val="00112E29"/>
    <w:rsid w:val="00123D14"/>
    <w:rsid w:val="001276AA"/>
    <w:rsid w:val="001336A4"/>
    <w:rsid w:val="00136509"/>
    <w:rsid w:val="00154DB2"/>
    <w:rsid w:val="001651F7"/>
    <w:rsid w:val="00176871"/>
    <w:rsid w:val="00176C28"/>
    <w:rsid w:val="001928FC"/>
    <w:rsid w:val="001972A9"/>
    <w:rsid w:val="00197F43"/>
    <w:rsid w:val="001B66AA"/>
    <w:rsid w:val="001D24B2"/>
    <w:rsid w:val="001D5E01"/>
    <w:rsid w:val="001F0848"/>
    <w:rsid w:val="00201833"/>
    <w:rsid w:val="00206942"/>
    <w:rsid w:val="002118E5"/>
    <w:rsid w:val="00216E5D"/>
    <w:rsid w:val="0022349C"/>
    <w:rsid w:val="00235B98"/>
    <w:rsid w:val="002622E9"/>
    <w:rsid w:val="00276607"/>
    <w:rsid w:val="00290E3D"/>
    <w:rsid w:val="0029262D"/>
    <w:rsid w:val="002A7EA6"/>
    <w:rsid w:val="002C427B"/>
    <w:rsid w:val="002D4D33"/>
    <w:rsid w:val="002F1986"/>
    <w:rsid w:val="002F4DE1"/>
    <w:rsid w:val="003012C2"/>
    <w:rsid w:val="0031359C"/>
    <w:rsid w:val="00314C06"/>
    <w:rsid w:val="003155A2"/>
    <w:rsid w:val="0035662D"/>
    <w:rsid w:val="00360C24"/>
    <w:rsid w:val="00365CD3"/>
    <w:rsid w:val="0036782D"/>
    <w:rsid w:val="00370CE8"/>
    <w:rsid w:val="00371059"/>
    <w:rsid w:val="003952B1"/>
    <w:rsid w:val="00397EC6"/>
    <w:rsid w:val="003A0D22"/>
    <w:rsid w:val="003A5739"/>
    <w:rsid w:val="003B6530"/>
    <w:rsid w:val="003C3973"/>
    <w:rsid w:val="003C3ECF"/>
    <w:rsid w:val="00401FFE"/>
    <w:rsid w:val="00420BF6"/>
    <w:rsid w:val="00426275"/>
    <w:rsid w:val="004559EF"/>
    <w:rsid w:val="00471682"/>
    <w:rsid w:val="00480154"/>
    <w:rsid w:val="00485B0A"/>
    <w:rsid w:val="00494F07"/>
    <w:rsid w:val="004A581F"/>
    <w:rsid w:val="004C6A5E"/>
    <w:rsid w:val="004C6DF4"/>
    <w:rsid w:val="004D3F8B"/>
    <w:rsid w:val="004E0208"/>
    <w:rsid w:val="004E5924"/>
    <w:rsid w:val="004E719B"/>
    <w:rsid w:val="005113D1"/>
    <w:rsid w:val="00516089"/>
    <w:rsid w:val="0052457E"/>
    <w:rsid w:val="00524ED6"/>
    <w:rsid w:val="00535F25"/>
    <w:rsid w:val="00541A19"/>
    <w:rsid w:val="005430A4"/>
    <w:rsid w:val="00576C9A"/>
    <w:rsid w:val="00585D42"/>
    <w:rsid w:val="005A266D"/>
    <w:rsid w:val="005B00BA"/>
    <w:rsid w:val="005C3461"/>
    <w:rsid w:val="005D31D9"/>
    <w:rsid w:val="005D602F"/>
    <w:rsid w:val="005F18D2"/>
    <w:rsid w:val="00602E93"/>
    <w:rsid w:val="0061010A"/>
    <w:rsid w:val="00622DA5"/>
    <w:rsid w:val="006423DF"/>
    <w:rsid w:val="006530B0"/>
    <w:rsid w:val="0065750A"/>
    <w:rsid w:val="00662ED8"/>
    <w:rsid w:val="00674414"/>
    <w:rsid w:val="00674932"/>
    <w:rsid w:val="00680B5A"/>
    <w:rsid w:val="006A1906"/>
    <w:rsid w:val="006A37D7"/>
    <w:rsid w:val="006A7A4E"/>
    <w:rsid w:val="006F78F8"/>
    <w:rsid w:val="007102E6"/>
    <w:rsid w:val="00724B10"/>
    <w:rsid w:val="0076397A"/>
    <w:rsid w:val="00765045"/>
    <w:rsid w:val="00767FAB"/>
    <w:rsid w:val="00771F8D"/>
    <w:rsid w:val="007773D1"/>
    <w:rsid w:val="007813EC"/>
    <w:rsid w:val="00790E79"/>
    <w:rsid w:val="007A5CF8"/>
    <w:rsid w:val="007B16BF"/>
    <w:rsid w:val="007B31E7"/>
    <w:rsid w:val="007C2300"/>
    <w:rsid w:val="007C310C"/>
    <w:rsid w:val="00805956"/>
    <w:rsid w:val="008115E1"/>
    <w:rsid w:val="00816D8B"/>
    <w:rsid w:val="0082106B"/>
    <w:rsid w:val="00826A84"/>
    <w:rsid w:val="00850BDD"/>
    <w:rsid w:val="00854D26"/>
    <w:rsid w:val="00885AB6"/>
    <w:rsid w:val="00887506"/>
    <w:rsid w:val="00890472"/>
    <w:rsid w:val="00897F4D"/>
    <w:rsid w:val="008A0750"/>
    <w:rsid w:val="008A4F2A"/>
    <w:rsid w:val="008B4BA5"/>
    <w:rsid w:val="008C63A1"/>
    <w:rsid w:val="008E6CE0"/>
    <w:rsid w:val="008F548E"/>
    <w:rsid w:val="00906DED"/>
    <w:rsid w:val="0092667D"/>
    <w:rsid w:val="0093226C"/>
    <w:rsid w:val="00933E2F"/>
    <w:rsid w:val="009757EB"/>
    <w:rsid w:val="009801E4"/>
    <w:rsid w:val="009813B4"/>
    <w:rsid w:val="009905D3"/>
    <w:rsid w:val="009A2199"/>
    <w:rsid w:val="009A2E7F"/>
    <w:rsid w:val="009B6202"/>
    <w:rsid w:val="009B7FE7"/>
    <w:rsid w:val="009C30B4"/>
    <w:rsid w:val="009C7EAE"/>
    <w:rsid w:val="009D01EB"/>
    <w:rsid w:val="009D4D75"/>
    <w:rsid w:val="009F7DCB"/>
    <w:rsid w:val="00A03D2E"/>
    <w:rsid w:val="00A114F2"/>
    <w:rsid w:val="00A12025"/>
    <w:rsid w:val="00A1665D"/>
    <w:rsid w:val="00A41A11"/>
    <w:rsid w:val="00A44C0C"/>
    <w:rsid w:val="00A50A9D"/>
    <w:rsid w:val="00A66847"/>
    <w:rsid w:val="00AA3428"/>
    <w:rsid w:val="00AB04A4"/>
    <w:rsid w:val="00AB1D66"/>
    <w:rsid w:val="00AD3999"/>
    <w:rsid w:val="00AD649E"/>
    <w:rsid w:val="00AE4397"/>
    <w:rsid w:val="00AF5F77"/>
    <w:rsid w:val="00AF639F"/>
    <w:rsid w:val="00B308A9"/>
    <w:rsid w:val="00B44479"/>
    <w:rsid w:val="00B57D32"/>
    <w:rsid w:val="00B832A4"/>
    <w:rsid w:val="00BA3D6B"/>
    <w:rsid w:val="00BA51F2"/>
    <w:rsid w:val="00BD338B"/>
    <w:rsid w:val="00BD5ED5"/>
    <w:rsid w:val="00C067A3"/>
    <w:rsid w:val="00C06FDE"/>
    <w:rsid w:val="00C3122E"/>
    <w:rsid w:val="00C33420"/>
    <w:rsid w:val="00C36E8B"/>
    <w:rsid w:val="00C40CF0"/>
    <w:rsid w:val="00C86B48"/>
    <w:rsid w:val="00C91C5D"/>
    <w:rsid w:val="00CA3DBC"/>
    <w:rsid w:val="00CA63D2"/>
    <w:rsid w:val="00CB7ED6"/>
    <w:rsid w:val="00CC6444"/>
    <w:rsid w:val="00D07937"/>
    <w:rsid w:val="00D435BB"/>
    <w:rsid w:val="00D45BBE"/>
    <w:rsid w:val="00D823B7"/>
    <w:rsid w:val="00DA4387"/>
    <w:rsid w:val="00DB16FB"/>
    <w:rsid w:val="00DB300C"/>
    <w:rsid w:val="00DC3A30"/>
    <w:rsid w:val="00DC4D3D"/>
    <w:rsid w:val="00DD61F7"/>
    <w:rsid w:val="00DF0F4C"/>
    <w:rsid w:val="00E01C04"/>
    <w:rsid w:val="00E02313"/>
    <w:rsid w:val="00E770EC"/>
    <w:rsid w:val="00E94FFF"/>
    <w:rsid w:val="00E956A9"/>
    <w:rsid w:val="00EA6FD9"/>
    <w:rsid w:val="00EA7A28"/>
    <w:rsid w:val="00F1084B"/>
    <w:rsid w:val="00F1595F"/>
    <w:rsid w:val="00F2767A"/>
    <w:rsid w:val="00F32404"/>
    <w:rsid w:val="00F35255"/>
    <w:rsid w:val="00F51534"/>
    <w:rsid w:val="00F67F4E"/>
    <w:rsid w:val="00F70B17"/>
    <w:rsid w:val="00F8070C"/>
    <w:rsid w:val="00F94571"/>
    <w:rsid w:val="00FA7635"/>
    <w:rsid w:val="00FB26CE"/>
    <w:rsid w:val="00FC0CE2"/>
    <w:rsid w:val="00FC20CB"/>
    <w:rsid w:val="00FC4C4C"/>
    <w:rsid w:val="00FC5CAA"/>
    <w:rsid w:val="00FD2635"/>
    <w:rsid w:val="00FF35AF"/>
    <w:rsid w:val="0A16BFEF"/>
    <w:rsid w:val="0B44C9E7"/>
  </w:rsids>
  <m:mathPr>
    <m:mathFont m:val="Cambria Math"/>
    <m:brkBin m:val="before"/>
    <m:brkBinSub m:val="--"/>
    <m:smallFrac m:val="0"/>
    <m:dispDef m:val="0"/>
    <m:lMargin m:val="0"/>
    <m:rMargin m:val="0"/>
    <m:defJc m:val="centerGroup"/>
    <m:wrapRight/>
    <m:intLim m:val="subSup"/>
    <m:naryLim m:val="subSup"/>
  </m:mathPr>
  <w:themeFontLang w:val="en-AU"/>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59393">
      <o:colormru v:ext="edit" colors="#006ea6"/>
    </o:shapedefaults>
    <o:shapelayout v:ext="edit">
      <o:idmap v:ext="edit" data="1"/>
    </o:shapelayout>
  </w:shapeDefaults>
  <w:decimalSymbol w:val="."/>
  <w:listSeparator w:val=","/>
  <w14:docId w14:val="1054D6A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Cambria" w:eastAsia="Cambria" w:hAnsi="Cambria" w:cs="Times New Roman"/>
        <w:lang w:val="en-AU" w:eastAsia="en-AU" w:bidi="ar-SA"/>
      </w:rPr>
    </w:rPrDefault>
    <w:pPrDefault/>
  </w:docDefaults>
  <w:latentStyles w:defLockedState="0" w:defUIPriority="0" w:defSemiHidden="0" w:defUnhideWhenUsed="0" w:defQFormat="0" w:count="371">
    <w:lsdException w:name="Normal" w:qFormat="1"/>
    <w:lsdException w:name="heading 1" w:qFormat="1"/>
    <w:lsdException w:name="heading 2" w:uiPriority="3" w:qFormat="1"/>
    <w:lsdException w:name="heading 3" w:uiPriority="4" w:qFormat="1"/>
    <w:lsdException w:name="heading 4" w:semiHidden="1" w:unhideWhenUsed="1" w:qFormat="1"/>
    <w:lsdException w:name="heading 5" w:semiHidden="1" w:unhideWhenUsed="1" w:qFormat="1"/>
    <w:lsdException w:name="heading 6" w:semiHidden="1" w:unhideWhenUsed="1"/>
    <w:lsdException w:name="heading 7" w:semiHidden="1" w:unhideWhenUsed="1"/>
    <w:lsdException w:name="heading 8" w:semiHidden="1" w:uiPriority="99" w:unhideWhenUsed="1" w:qFormat="1"/>
    <w:lsdException w:name="heading 9" w:semiHidden="1" w:uiPriority="99" w:unhideWhenUsed="1"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lsdException w:name="toc 2" w:semiHidden="1" w:uiPriority="39" w:unhideWhenUsed="1"/>
    <w:lsdException w:name="toc 3" w:semiHidden="1" w:uiPriority="39" w:unhideWhenUsed="1"/>
    <w:lsdException w:name="toc 4" w:semiHidden="1" w:uiPriority="99" w:unhideWhenUsed="1"/>
    <w:lsdException w:name="toc 5" w:semiHidden="1" w:uiPriority="99" w:unhideWhenUsed="1"/>
    <w:lsdException w:name="toc 6" w:semiHidden="1" w:uiPriority="99" w:unhideWhenUsed="1"/>
    <w:lsdException w:name="toc 7" w:semiHidden="1" w:uiPriority="99" w:unhideWhenUsed="1"/>
    <w:lsdException w:name="toc 8" w:semiHidden="1" w:uiPriority="99" w:unhideWhenUsed="1"/>
    <w:lsdException w:name="toc 9" w:semiHidden="1" w:uiPriority="99" w:unhideWhenUsed="1"/>
    <w:lsdException w:name="Normal Indent" w:semiHidden="1" w:uiPriority="99" w:unhideWhenUsed="1"/>
    <w:lsdException w:name="footnote text" w:semiHidden="1" w:uiPriority="99" w:unhideWhenUsed="1"/>
    <w:lsdException w:name="annotation text" w:semiHidden="1" w:uiPriority="99" w:unhideWhenUsed="1"/>
    <w:lsdException w:name="header" w:semiHidden="1" w:unhideWhenUsed="1"/>
    <w:lsdException w:name="footer" w:semiHidden="1" w:unhideWhenUsed="1"/>
    <w:lsdException w:name="index heading" w:semiHidden="1" w:uiPriority="99" w:unhideWhenUsed="1"/>
    <w:lsdException w:name="caption" w:semiHidden="1" w:uiPriority="35" w:unhideWhenUsed="1"/>
    <w:lsdException w:name="table of figures" w:semiHidden="1" w:uiPriority="99" w:unhideWhenUsed="1"/>
    <w:lsdException w:name="envelope address" w:semiHidden="1" w:uiPriority="99" w:unhideWhenUsed="1"/>
    <w:lsdException w:name="envelope return" w:semiHidden="1" w:uiPriority="99" w:unhideWhenUsed="1"/>
    <w:lsdException w:name="footnote reference" w:semiHidden="1" w:uiPriority="99" w:unhideWhenUsed="1"/>
    <w:lsdException w:name="annotation reference" w:semiHidden="1" w:uiPriority="99" w:unhideWhenUsed="1"/>
    <w:lsdException w:name="line number" w:semiHidden="1" w:uiPriority="99" w:unhideWhenUsed="1"/>
    <w:lsdException w:name="page number" w:semiHidden="1" w:uiPriority="99"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iPriority="99" w:unhideWhenUsed="1"/>
    <w:lsdException w:name="List Bullet" w:semiHidden="1" w:uiPriority="99" w:unhideWhenUsed="1"/>
    <w:lsdException w:name="List Number" w:uiPriority="99"/>
    <w:lsdException w:name="List 2" w:semiHidden="1" w:uiPriority="99" w:unhideWhenUsed="1"/>
    <w:lsdException w:name="List 3" w:semiHidden="1" w:uiPriority="99" w:unhideWhenUsed="1"/>
    <w:lsdException w:name="List 4" w:uiPriority="99"/>
    <w:lsdException w:name="List 5" w:uiPriority="99"/>
    <w:lsdException w:name="List Bullet 2" w:semiHidden="1" w:uiPriority="99" w:unhideWhenUsed="1"/>
    <w:lsdException w:name="List Bullet 3" w:semiHidden="1" w:uiPriority="99" w:unhideWhenUsed="1"/>
    <w:lsdException w:name="List Bullet 4" w:semiHidden="1" w:uiPriority="99" w:unhideWhenUsed="1"/>
    <w:lsdException w:name="List Bullet 5" w:semiHidden="1" w:uiPriority="99" w:unhideWhenUsed="1"/>
    <w:lsdException w:name="List Number 2" w:semiHidden="1" w:uiPriority="99" w:unhideWhenUsed="1"/>
    <w:lsdException w:name="List Number 3" w:semiHidden="1" w:uiPriority="99" w:unhideWhenUsed="1"/>
    <w:lsdException w:name="List Number 4" w:semiHidden="1" w:uiPriority="99" w:unhideWhenUsed="1"/>
    <w:lsdException w:name="List Number 5" w:semiHidden="1" w:uiPriority="99" w:unhideWhenUsed="1"/>
    <w:lsdException w:name="Title" w:uiPriority="99"/>
    <w:lsdException w:name="Closing" w:semiHidden="1" w:uiPriority="99" w:unhideWhenUsed="1"/>
    <w:lsdException w:name="Signature" w:semiHidden="1" w:uiPriority="99" w:unhideWhenUsed="1"/>
    <w:lsdException w:name="Default Paragraph Font" w:semiHidden="1" w:unhideWhenUsed="1"/>
    <w:lsdException w:name="Body Text" w:semiHidden="1" w:uiPriority="99" w:unhideWhenUsed="1"/>
    <w:lsdException w:name="Body Text Indent" w:semiHidden="1" w:uiPriority="99" w:unhideWhenUsed="1"/>
    <w:lsdException w:name="List Continue" w:semiHidden="1" w:uiPriority="99" w:unhideWhenUsed="1"/>
    <w:lsdException w:name="List Continue 2" w:semiHidden="1" w:uiPriority="99" w:unhideWhenUsed="1"/>
    <w:lsdException w:name="List Continue 3" w:semiHidden="1" w:uiPriority="99" w:unhideWhenUsed="1"/>
    <w:lsdException w:name="List Continue 4" w:semiHidden="1" w:uiPriority="99" w:unhideWhenUsed="1"/>
    <w:lsdException w:name="List Continue 5" w:semiHidden="1" w:uiPriority="99" w:unhideWhenUsed="1"/>
    <w:lsdException w:name="Message Header" w:semiHidden="1" w:uiPriority="99" w:unhideWhenUsed="1"/>
    <w:lsdException w:name="Subtitle" w:uiPriority="99"/>
    <w:lsdException w:name="Salutation" w:uiPriority="99"/>
    <w:lsdException w:name="Date" w:uiPriority="99"/>
    <w:lsdException w:name="Body Text First Indent" w:uiPriority="99"/>
    <w:lsdException w:name="Body Text First Indent 2" w:semiHidden="1" w:uiPriority="99" w:unhideWhenUsed="1"/>
    <w:lsdException w:name="Note Heading" w:semiHidden="1" w:uiPriority="99" w:unhideWhenUsed="1"/>
    <w:lsdException w:name="Body Text 2" w:semiHidden="1" w:uiPriority="99" w:unhideWhenUsed="1"/>
    <w:lsdException w:name="Body Text 3" w:semiHidden="1" w:uiPriority="99" w:unhideWhenUsed="1"/>
    <w:lsdException w:name="Body Text Indent 2" w:semiHidden="1" w:uiPriority="99" w:unhideWhenUsed="1"/>
    <w:lsdException w:name="Body Text Indent 3" w:semiHidden="1" w:uiPriority="99" w:unhideWhenUsed="1"/>
    <w:lsdException w:name="Block Text" w:semiHidden="1" w:uiPriority="99" w:unhideWhenUsed="1"/>
    <w:lsdException w:name="Hyperlink" w:semiHidden="1" w:uiPriority="99" w:unhideWhenUsed="1"/>
    <w:lsdException w:name="FollowedHyperlink" w:semiHidden="1" w:uiPriority="99" w:unhideWhenUsed="1"/>
    <w:lsdException w:name="Strong" w:uiPriority="99"/>
    <w:lsdException w:name="Emphasis" w:uiPriority="99"/>
    <w:lsdException w:name="Document Map" w:semiHidden="1" w:uiPriority="99" w:unhideWhenUsed="1"/>
    <w:lsdException w:name="Plain Text" w:semiHidden="1" w:uiPriority="99" w:unhideWhenUsed="1"/>
    <w:lsdException w:name="E-mail Signature" w:semiHidden="1" w:uiPriority="99" w:unhideWhenUsed="1"/>
    <w:lsdException w:name="HTML Top of Form" w:semiHidden="1" w:unhideWhenUsed="1"/>
    <w:lsdException w:name="HTML Bottom of Form" w:semiHidden="1" w:unhideWhenUsed="1"/>
    <w:lsdException w:name="Normal (Web)" w:semiHidden="1" w:uiPriority="99" w:unhideWhenUsed="1"/>
    <w:lsdException w:name="HTML Acronym" w:semiHidden="1" w:uiPriority="99" w:unhideWhenUsed="1"/>
    <w:lsdException w:name="HTML Address" w:semiHidden="1" w:uiPriority="99" w:unhideWhenUsed="1"/>
    <w:lsdException w:name="HTML Cite" w:semiHidden="1" w:uiPriority="99" w:unhideWhenUsed="1"/>
    <w:lsdException w:name="HTML Code" w:semiHidden="1" w:uiPriority="99" w:unhideWhenUsed="1"/>
    <w:lsdException w:name="HTML Definition" w:semiHidden="1" w:uiPriority="99" w:unhideWhenUsed="1"/>
    <w:lsdException w:name="HTML Keyboard" w:semiHidden="1" w:uiPriority="99" w:unhideWhenUsed="1"/>
    <w:lsdException w:name="HTML Preformatted" w:semiHidden="1" w:uiPriority="99" w:unhideWhenUsed="1"/>
    <w:lsdException w:name="HTML Sample" w:semiHidden="1" w:uiPriority="99" w:unhideWhenUsed="1"/>
    <w:lsdException w:name="HTML Typewriter" w:semiHidden="1" w:uiPriority="99" w:unhideWhenUsed="1"/>
    <w:lsdException w:name="HTML Variable" w:semiHidden="1" w:uiPriority="99"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uiPriority="99"/>
    <w:lsdException w:name="No Spacing" w:uiPriority="99"/>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lsdException w:name="Quote" w:uiPriority="99"/>
    <w:lsdException w:name="Intense Quote" w:uiPriority="99"/>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uiPriority="99"/>
    <w:lsdException w:name="Intense Emphasis" w:uiPriority="99"/>
    <w:lsdException w:name="Subtle Reference" w:uiPriority="99"/>
    <w:lsdException w:name="Intense Reference" w:uiPriority="99"/>
    <w:lsdException w:name="Book Title" w:uiPriority="99"/>
    <w:lsdException w:name="Bibliography" w:semiHidden="1" w:uiPriority="99" w:unhideWhenUsed="1"/>
    <w:lsdException w:name="TOC Heading" w:semiHidden="1" w:uiPriority="9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uiPriority w:val="8"/>
    <w:qFormat/>
    <w:rsid w:val="00FA7635"/>
    <w:pPr>
      <w:spacing w:after="200"/>
    </w:pPr>
    <w:rPr>
      <w:rFonts w:asciiTheme="minorHAnsi" w:hAnsiTheme="minorHAnsi" w:cstheme="minorHAnsi"/>
      <w:color w:val="000000" w:themeColor="text1"/>
      <w:sz w:val="22"/>
      <w:szCs w:val="24"/>
      <w:lang w:eastAsia="en-US"/>
    </w:rPr>
  </w:style>
  <w:style w:type="paragraph" w:styleId="Heading1">
    <w:name w:val="heading 1"/>
    <w:aliases w:val="CER Heading 1"/>
    <w:next w:val="Heading2"/>
    <w:link w:val="Heading1Char"/>
    <w:uiPriority w:val="2"/>
    <w:qFormat/>
    <w:rsid w:val="00FA7635"/>
    <w:pPr>
      <w:keepNext/>
      <w:spacing w:before="280" w:after="200"/>
      <w:outlineLvl w:val="0"/>
    </w:pPr>
    <w:rPr>
      <w:rFonts w:asciiTheme="minorHAnsi" w:eastAsia="Times New Roman" w:hAnsiTheme="minorHAnsi" w:cstheme="minorHAnsi"/>
      <w:b/>
      <w:bCs/>
      <w:color w:val="005874"/>
      <w:kern w:val="32"/>
      <w:sz w:val="40"/>
      <w:szCs w:val="24"/>
      <w:lang w:eastAsia="en-US"/>
    </w:rPr>
  </w:style>
  <w:style w:type="paragraph" w:styleId="Heading2">
    <w:name w:val="heading 2"/>
    <w:aliases w:val="CER Heading 2"/>
    <w:basedOn w:val="Normal"/>
    <w:next w:val="Normal"/>
    <w:link w:val="Heading2Char"/>
    <w:uiPriority w:val="3"/>
    <w:qFormat/>
    <w:rsid w:val="00FA7635"/>
    <w:pPr>
      <w:keepNext/>
      <w:keepLines/>
      <w:spacing w:before="280"/>
      <w:outlineLvl w:val="1"/>
    </w:pPr>
    <w:rPr>
      <w:rFonts w:eastAsia="Times New Roman"/>
      <w:b/>
      <w:bCs/>
      <w:color w:val="005874"/>
      <w:sz w:val="30"/>
      <w:szCs w:val="26"/>
    </w:rPr>
  </w:style>
  <w:style w:type="paragraph" w:styleId="Heading3">
    <w:name w:val="heading 3"/>
    <w:aliases w:val="CER Heading 3"/>
    <w:next w:val="Normal"/>
    <w:link w:val="Heading3Char"/>
    <w:uiPriority w:val="4"/>
    <w:qFormat/>
    <w:rsid w:val="00FA7635"/>
    <w:pPr>
      <w:keepNext/>
      <w:keepLines/>
      <w:spacing w:before="240" w:after="200"/>
      <w:outlineLvl w:val="2"/>
    </w:pPr>
    <w:rPr>
      <w:rFonts w:asciiTheme="minorHAnsi" w:eastAsia="Times New Roman" w:hAnsiTheme="minorHAnsi" w:cstheme="minorHAnsi"/>
      <w:b/>
      <w:bCs/>
      <w:color w:val="005874"/>
      <w:sz w:val="25"/>
      <w:szCs w:val="24"/>
      <w:lang w:eastAsia="en-US"/>
    </w:rPr>
  </w:style>
  <w:style w:type="paragraph" w:styleId="Heading4">
    <w:name w:val="heading 4"/>
    <w:aliases w:val="CER Heading 4"/>
    <w:basedOn w:val="Normal"/>
    <w:next w:val="Normal"/>
    <w:link w:val="Heading4Char"/>
    <w:uiPriority w:val="5"/>
    <w:unhideWhenUsed/>
    <w:qFormat/>
    <w:rsid w:val="00FA7635"/>
    <w:pPr>
      <w:keepNext/>
      <w:spacing w:before="240"/>
      <w:outlineLvl w:val="3"/>
    </w:pPr>
    <w:rPr>
      <w:rFonts w:eastAsiaTheme="minorEastAsia" w:cstheme="minorBidi"/>
      <w:bCs/>
      <w:color w:val="005874"/>
      <w:sz w:val="25"/>
      <w:szCs w:val="28"/>
    </w:rPr>
  </w:style>
  <w:style w:type="paragraph" w:styleId="Heading5">
    <w:name w:val="heading 5"/>
    <w:aliases w:val="CER Heading 5"/>
    <w:basedOn w:val="Normal"/>
    <w:next w:val="Normal"/>
    <w:link w:val="Heading5Char"/>
    <w:uiPriority w:val="6"/>
    <w:unhideWhenUsed/>
    <w:qFormat/>
    <w:rsid w:val="00FA7635"/>
    <w:pPr>
      <w:keepNext/>
      <w:keepLines/>
      <w:spacing w:before="240"/>
      <w:outlineLvl w:val="4"/>
    </w:pPr>
    <w:rPr>
      <w:rFonts w:eastAsiaTheme="majorEastAsia" w:cstheme="majorBidi"/>
      <w:b/>
    </w:rPr>
  </w:style>
  <w:style w:type="paragraph" w:styleId="Heading6">
    <w:name w:val="heading 6"/>
    <w:aliases w:val="CER Heading 6"/>
    <w:basedOn w:val="Normal"/>
    <w:next w:val="Normal"/>
    <w:link w:val="Heading6Char"/>
    <w:uiPriority w:val="99"/>
    <w:unhideWhenUsed/>
    <w:rsid w:val="00674932"/>
    <w:pPr>
      <w:tabs>
        <w:tab w:val="left" w:pos="1633"/>
      </w:tabs>
      <w:spacing w:before="240"/>
      <w:outlineLvl w:val="5"/>
    </w:pPr>
    <w:rPr>
      <w:rFonts w:eastAsiaTheme="minorEastAsia" w:cstheme="minorBidi"/>
      <w:b/>
      <w:bCs/>
      <w:sz w:val="21"/>
      <w:szCs w:val="22"/>
    </w:rPr>
  </w:style>
  <w:style w:type="paragraph" w:styleId="Heading7">
    <w:name w:val="heading 7"/>
    <w:basedOn w:val="Normal"/>
    <w:next w:val="Normal"/>
    <w:link w:val="Heading7Char"/>
    <w:uiPriority w:val="99"/>
    <w:unhideWhenUsed/>
    <w:rsid w:val="009D4D75"/>
    <w:pPr>
      <w:keepNext/>
      <w:keepLines/>
      <w:spacing w:before="200" w:after="0"/>
      <w:outlineLvl w:val="6"/>
    </w:pPr>
    <w:rPr>
      <w:rFonts w:eastAsiaTheme="majorEastAsia" w:cstheme="majorBidi"/>
      <w:i/>
      <w:iCs/>
      <w:color w:val="404040" w:themeColor="text1" w:themeTint="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aliases w:val="CER Heading 2 Char"/>
    <w:basedOn w:val="DefaultParagraphFont"/>
    <w:link w:val="Heading2"/>
    <w:uiPriority w:val="3"/>
    <w:rsid w:val="00FA7635"/>
    <w:rPr>
      <w:rFonts w:asciiTheme="minorHAnsi" w:eastAsia="Times New Roman" w:hAnsiTheme="minorHAnsi" w:cstheme="minorHAnsi"/>
      <w:b/>
      <w:bCs/>
      <w:color w:val="005874"/>
      <w:sz w:val="30"/>
      <w:szCs w:val="26"/>
      <w:lang w:eastAsia="en-US"/>
    </w:rPr>
  </w:style>
  <w:style w:type="character" w:customStyle="1" w:styleId="Heading1Char">
    <w:name w:val="Heading 1 Char"/>
    <w:aliases w:val="CER Heading 1 Char"/>
    <w:basedOn w:val="DefaultParagraphFont"/>
    <w:link w:val="Heading1"/>
    <w:uiPriority w:val="2"/>
    <w:rsid w:val="00FA7635"/>
    <w:rPr>
      <w:rFonts w:asciiTheme="minorHAnsi" w:eastAsia="Times New Roman" w:hAnsiTheme="minorHAnsi" w:cstheme="minorHAnsi"/>
      <w:b/>
      <w:bCs/>
      <w:color w:val="005874"/>
      <w:kern w:val="32"/>
      <w:sz w:val="40"/>
      <w:szCs w:val="24"/>
      <w:lang w:eastAsia="en-US"/>
    </w:rPr>
  </w:style>
  <w:style w:type="character" w:customStyle="1" w:styleId="Heading3Char">
    <w:name w:val="Heading 3 Char"/>
    <w:aliases w:val="CER Heading 3 Char"/>
    <w:basedOn w:val="DefaultParagraphFont"/>
    <w:link w:val="Heading3"/>
    <w:uiPriority w:val="4"/>
    <w:rsid w:val="00FA7635"/>
    <w:rPr>
      <w:rFonts w:asciiTheme="minorHAnsi" w:eastAsia="Times New Roman" w:hAnsiTheme="minorHAnsi" w:cstheme="minorHAnsi"/>
      <w:b/>
      <w:bCs/>
      <w:color w:val="005874"/>
      <w:sz w:val="25"/>
      <w:szCs w:val="24"/>
      <w:lang w:eastAsia="en-US"/>
    </w:rPr>
  </w:style>
  <w:style w:type="character" w:customStyle="1" w:styleId="Heading4Char">
    <w:name w:val="Heading 4 Char"/>
    <w:aliases w:val="CER Heading 4 Char"/>
    <w:basedOn w:val="DefaultParagraphFont"/>
    <w:link w:val="Heading4"/>
    <w:uiPriority w:val="5"/>
    <w:rsid w:val="00FA7635"/>
    <w:rPr>
      <w:rFonts w:asciiTheme="minorHAnsi" w:eastAsiaTheme="minorEastAsia" w:hAnsiTheme="minorHAnsi" w:cstheme="minorBidi"/>
      <w:bCs/>
      <w:color w:val="005874"/>
      <w:sz w:val="25"/>
      <w:szCs w:val="28"/>
      <w:lang w:eastAsia="en-US"/>
    </w:rPr>
  </w:style>
  <w:style w:type="character" w:customStyle="1" w:styleId="Heading6Char">
    <w:name w:val="Heading 6 Char"/>
    <w:aliases w:val="CER Heading 6 Char"/>
    <w:basedOn w:val="DefaultParagraphFont"/>
    <w:link w:val="Heading6"/>
    <w:uiPriority w:val="99"/>
    <w:rsid w:val="00674932"/>
    <w:rPr>
      <w:rFonts w:ascii="Arial" w:eastAsiaTheme="minorEastAsia" w:hAnsi="Arial" w:cstheme="minorBidi"/>
      <w:b/>
      <w:bCs/>
      <w:color w:val="000000" w:themeColor="text1"/>
      <w:sz w:val="21"/>
      <w:szCs w:val="22"/>
      <w:lang w:val="en-US" w:eastAsia="en-US"/>
    </w:rPr>
  </w:style>
  <w:style w:type="paragraph" w:styleId="Header">
    <w:name w:val="header"/>
    <w:basedOn w:val="Normal"/>
    <w:link w:val="HeaderChar"/>
    <w:uiPriority w:val="99"/>
    <w:unhideWhenUsed/>
    <w:rsid w:val="00471682"/>
    <w:pPr>
      <w:tabs>
        <w:tab w:val="center" w:pos="4320"/>
        <w:tab w:val="right" w:pos="8640"/>
      </w:tabs>
    </w:pPr>
  </w:style>
  <w:style w:type="character" w:customStyle="1" w:styleId="HeaderChar">
    <w:name w:val="Header Char"/>
    <w:basedOn w:val="DefaultParagraphFont"/>
    <w:link w:val="Header"/>
    <w:uiPriority w:val="99"/>
    <w:rsid w:val="002C427B"/>
    <w:rPr>
      <w:rFonts w:ascii="Arial" w:hAnsi="Arial"/>
      <w:color w:val="000000" w:themeColor="text1"/>
      <w:sz w:val="22"/>
      <w:szCs w:val="24"/>
      <w:lang w:val="en-US" w:eastAsia="en-US"/>
    </w:rPr>
  </w:style>
  <w:style w:type="paragraph" w:styleId="Footer">
    <w:name w:val="footer"/>
    <w:basedOn w:val="Normal"/>
    <w:link w:val="FooterChar"/>
    <w:uiPriority w:val="99"/>
    <w:unhideWhenUsed/>
    <w:rsid w:val="00576C9A"/>
    <w:pPr>
      <w:tabs>
        <w:tab w:val="left" w:pos="2694"/>
        <w:tab w:val="left" w:pos="3969"/>
        <w:tab w:val="left" w:pos="6946"/>
        <w:tab w:val="right" w:pos="9498"/>
      </w:tabs>
      <w:ind w:left="284" w:right="242"/>
    </w:pPr>
    <w:rPr>
      <w:color w:val="005874"/>
      <w:sz w:val="16"/>
      <w:szCs w:val="16"/>
    </w:rPr>
  </w:style>
  <w:style w:type="character" w:customStyle="1" w:styleId="FooterChar">
    <w:name w:val="Footer Char"/>
    <w:basedOn w:val="DefaultParagraphFont"/>
    <w:link w:val="Footer"/>
    <w:uiPriority w:val="99"/>
    <w:rsid w:val="00576C9A"/>
    <w:rPr>
      <w:rFonts w:asciiTheme="minorHAnsi" w:hAnsiTheme="minorHAnsi" w:cstheme="minorHAnsi"/>
      <w:color w:val="005874"/>
      <w:sz w:val="16"/>
      <w:szCs w:val="16"/>
      <w:lang w:eastAsia="en-US"/>
    </w:rPr>
  </w:style>
  <w:style w:type="character" w:styleId="Hyperlink">
    <w:name w:val="Hyperlink"/>
    <w:basedOn w:val="DefaultParagraphFont"/>
    <w:uiPriority w:val="99"/>
    <w:unhideWhenUsed/>
    <w:rsid w:val="00BD5ED5"/>
    <w:rPr>
      <w:rFonts w:ascii="Calibri" w:hAnsi="Calibri"/>
      <w:color w:val="005874"/>
      <w:sz w:val="22"/>
      <w:u w:val="single"/>
    </w:rPr>
  </w:style>
  <w:style w:type="paragraph" w:customStyle="1" w:styleId="CERbullets">
    <w:name w:val="CER bullets"/>
    <w:basedOn w:val="Normal"/>
    <w:link w:val="CERbulletsChar"/>
    <w:uiPriority w:val="7"/>
    <w:qFormat/>
    <w:rsid w:val="00FA7635"/>
    <w:pPr>
      <w:numPr>
        <w:numId w:val="21"/>
      </w:numPr>
      <w:spacing w:before="120" w:after="120"/>
    </w:pPr>
    <w:rPr>
      <w:color w:val="auto"/>
    </w:rPr>
  </w:style>
  <w:style w:type="character" w:customStyle="1" w:styleId="CERbulletsChar">
    <w:name w:val="CER bullets Char"/>
    <w:basedOn w:val="DefaultParagraphFont"/>
    <w:link w:val="CERbullets"/>
    <w:uiPriority w:val="7"/>
    <w:rsid w:val="00FA7635"/>
    <w:rPr>
      <w:rFonts w:asciiTheme="minorHAnsi" w:hAnsiTheme="minorHAnsi" w:cstheme="minorHAnsi"/>
      <w:sz w:val="22"/>
      <w:szCs w:val="24"/>
      <w:lang w:eastAsia="en-US"/>
    </w:rPr>
  </w:style>
  <w:style w:type="table" w:customStyle="1" w:styleId="CERTable">
    <w:name w:val="CER Table"/>
    <w:basedOn w:val="TableNormal"/>
    <w:uiPriority w:val="99"/>
    <w:rsid w:val="006423DF"/>
    <w:pPr>
      <w:spacing w:before="120"/>
    </w:pPr>
    <w:rPr>
      <w:rFonts w:ascii="Arial" w:hAnsi="Arial"/>
      <w:color w:val="000000" w:themeColor="text1"/>
      <w:kern w:val="2"/>
    </w:rPr>
    <w:tblPr>
      <w:tblStyleRowBandSize w:val="1"/>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Pr>
    <w:trPr>
      <w:cantSplit/>
    </w:trPr>
    <w:tblStylePr w:type="firstRow">
      <w:pPr>
        <w:wordWrap/>
        <w:spacing w:beforeLines="0" w:before="120" w:beforeAutospacing="0" w:afterLines="0" w:after="0" w:afterAutospacing="0" w:line="240" w:lineRule="auto"/>
        <w:ind w:leftChars="0" w:left="0" w:rightChars="0" w:right="0"/>
        <w:contextualSpacing w:val="0"/>
        <w:mirrorIndents w:val="0"/>
        <w:jc w:val="left"/>
        <w:outlineLvl w:val="9"/>
      </w:pPr>
      <w:rPr>
        <w:rFonts w:ascii="Arial Bold" w:hAnsi="Arial Bold"/>
        <w:b/>
        <w:color w:val="auto"/>
        <w:sz w:val="20"/>
      </w:rPr>
      <w:tblPr/>
      <w:tcPr>
        <w:shd w:val="clear" w:color="auto" w:fill="CDCDCD"/>
      </w:tcPr>
    </w:tblStylePr>
    <w:tblStylePr w:type="lastRow">
      <w:pPr>
        <w:wordWrap/>
        <w:spacing w:beforeLines="0" w:before="10" w:beforeAutospacing="0" w:afterLines="0" w:after="10" w:afterAutospacing="0"/>
      </w:pPr>
      <w:tblPr/>
      <w:tcPr>
        <w:vAlign w:val="center"/>
      </w:tcPr>
    </w:tblStylePr>
    <w:tblStylePr w:type="firstCol">
      <w:pPr>
        <w:wordWrap/>
        <w:ind w:leftChars="0" w:left="0" w:rightChars="0" w:right="0"/>
        <w:contextualSpacing w:val="0"/>
      </w:pPr>
      <w:rPr>
        <w:rFonts w:ascii="Arial Bold" w:hAnsi="Arial Bold"/>
        <w:b/>
        <w:i w:val="0"/>
        <w:color w:val="000000" w:themeColor="text1"/>
      </w:rPr>
      <w:tblPr/>
      <w:tcPr>
        <w:shd w:val="clear" w:color="auto" w:fill="EAE9E7"/>
      </w:tcPr>
    </w:tblStylePr>
    <w:tblStylePr w:type="band1Horz">
      <w:rPr>
        <w:rFonts w:ascii="Arial" w:hAnsi="Arial"/>
      </w:rPr>
    </w:tblStylePr>
    <w:tblStylePr w:type="band2Horz">
      <w:rPr>
        <w:rFonts w:ascii="Arial" w:hAnsi="Arial"/>
      </w:rPr>
    </w:tblStylePr>
  </w:style>
  <w:style w:type="character" w:customStyle="1" w:styleId="Heading5Char">
    <w:name w:val="Heading 5 Char"/>
    <w:aliases w:val="CER Heading 5 Char"/>
    <w:basedOn w:val="DefaultParagraphFont"/>
    <w:link w:val="Heading5"/>
    <w:uiPriority w:val="6"/>
    <w:rsid w:val="00FA7635"/>
    <w:rPr>
      <w:rFonts w:asciiTheme="minorHAnsi" w:eastAsiaTheme="majorEastAsia" w:hAnsiTheme="minorHAnsi" w:cstheme="majorBidi"/>
      <w:b/>
      <w:color w:val="000000" w:themeColor="text1"/>
      <w:sz w:val="22"/>
      <w:szCs w:val="24"/>
      <w:lang w:eastAsia="en-US"/>
    </w:rPr>
  </w:style>
  <w:style w:type="table" w:styleId="TableGrid">
    <w:name w:val="Table Grid"/>
    <w:basedOn w:val="TableNormal"/>
    <w:rsid w:val="00A41A1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ERCallout">
    <w:name w:val="CER Callout"/>
    <w:basedOn w:val="TableNormal"/>
    <w:uiPriority w:val="99"/>
    <w:rsid w:val="00235B98"/>
    <w:pPr>
      <w:ind w:left="284" w:right="284"/>
    </w:pPr>
    <w:rPr>
      <w:rFonts w:ascii="Arial" w:hAnsi="Arial"/>
    </w:rPr>
    <w:tblPr>
      <w:tblCellSpacing w:w="142" w:type="dxa"/>
      <w:tblCellMar>
        <w:left w:w="0" w:type="dxa"/>
        <w:right w:w="0" w:type="dxa"/>
      </w:tblCellMar>
    </w:tblPr>
    <w:trPr>
      <w:cantSplit/>
      <w:tblCellSpacing w:w="142" w:type="dxa"/>
    </w:trPr>
    <w:tcPr>
      <w:shd w:val="pct5" w:color="auto" w:fill="auto"/>
      <w:tcMar>
        <w:top w:w="284" w:type="dxa"/>
        <w:left w:w="284" w:type="dxa"/>
        <w:bottom w:w="284" w:type="dxa"/>
        <w:right w:w="284" w:type="dxa"/>
      </w:tcMar>
    </w:tcPr>
  </w:style>
  <w:style w:type="character" w:customStyle="1" w:styleId="Heading7Char">
    <w:name w:val="Heading 7 Char"/>
    <w:basedOn w:val="DefaultParagraphFont"/>
    <w:link w:val="Heading7"/>
    <w:uiPriority w:val="99"/>
    <w:rsid w:val="009D4D75"/>
    <w:rPr>
      <w:rFonts w:asciiTheme="minorHAnsi" w:eastAsiaTheme="majorEastAsia" w:hAnsiTheme="minorHAnsi" w:cstheme="majorBidi"/>
      <w:i/>
      <w:iCs/>
      <w:color w:val="404040" w:themeColor="text1" w:themeTint="BF"/>
      <w:sz w:val="22"/>
      <w:szCs w:val="24"/>
      <w:lang w:eastAsia="en-US"/>
    </w:rPr>
  </w:style>
  <w:style w:type="character" w:styleId="FollowedHyperlink">
    <w:name w:val="FollowedHyperlink"/>
    <w:basedOn w:val="DefaultParagraphFont"/>
    <w:uiPriority w:val="99"/>
    <w:rsid w:val="00BD5ED5"/>
    <w:rPr>
      <w:rFonts w:asciiTheme="minorHAnsi" w:hAnsiTheme="minorHAnsi"/>
      <w:color w:val="00A7D3"/>
      <w:sz w:val="22"/>
      <w:u w:val="single"/>
    </w:rPr>
  </w:style>
  <w:style w:type="paragraph" w:customStyle="1" w:styleId="CERnumbering">
    <w:name w:val="CER numbering"/>
    <w:basedOn w:val="Normal"/>
    <w:link w:val="CERnumberingChar"/>
    <w:uiPriority w:val="8"/>
    <w:qFormat/>
    <w:rsid w:val="00576C9A"/>
    <w:pPr>
      <w:numPr>
        <w:numId w:val="30"/>
      </w:numPr>
      <w:spacing w:before="120" w:after="120"/>
    </w:pPr>
    <w:rPr>
      <w:color w:val="auto"/>
    </w:rPr>
  </w:style>
  <w:style w:type="character" w:customStyle="1" w:styleId="CERnumberingChar">
    <w:name w:val="CER numbering Char"/>
    <w:basedOn w:val="DefaultParagraphFont"/>
    <w:link w:val="CERnumbering"/>
    <w:uiPriority w:val="8"/>
    <w:rsid w:val="00576C9A"/>
    <w:rPr>
      <w:rFonts w:asciiTheme="minorHAnsi" w:hAnsiTheme="minorHAnsi" w:cstheme="minorHAnsi"/>
      <w:sz w:val="22"/>
      <w:szCs w:val="24"/>
      <w:lang w:eastAsia="en-US"/>
    </w:rPr>
  </w:style>
  <w:style w:type="character" w:styleId="CommentReference">
    <w:name w:val="annotation reference"/>
    <w:basedOn w:val="DefaultParagraphFont"/>
    <w:uiPriority w:val="99"/>
    <w:rsid w:val="009B7FE7"/>
    <w:rPr>
      <w:sz w:val="16"/>
      <w:szCs w:val="16"/>
    </w:rPr>
  </w:style>
  <w:style w:type="paragraph" w:styleId="CommentText">
    <w:name w:val="annotation text"/>
    <w:basedOn w:val="Normal"/>
    <w:link w:val="CommentTextChar"/>
    <w:uiPriority w:val="99"/>
    <w:rsid w:val="009B7FE7"/>
    <w:rPr>
      <w:sz w:val="20"/>
      <w:szCs w:val="20"/>
    </w:rPr>
  </w:style>
  <w:style w:type="character" w:customStyle="1" w:styleId="CommentTextChar">
    <w:name w:val="Comment Text Char"/>
    <w:basedOn w:val="DefaultParagraphFont"/>
    <w:link w:val="CommentText"/>
    <w:uiPriority w:val="99"/>
    <w:rsid w:val="009B7FE7"/>
    <w:rPr>
      <w:rFonts w:asciiTheme="minorHAnsi" w:hAnsiTheme="minorHAnsi" w:cstheme="minorHAnsi"/>
      <w:color w:val="000000" w:themeColor="text1"/>
      <w:lang w:eastAsia="en-US"/>
    </w:rPr>
  </w:style>
  <w:style w:type="paragraph" w:styleId="BalloonText">
    <w:name w:val="Balloon Text"/>
    <w:basedOn w:val="Normal"/>
    <w:link w:val="BalloonTextChar"/>
    <w:rsid w:val="009B7FE7"/>
    <w:pPr>
      <w:spacing w:after="0"/>
    </w:pPr>
    <w:rPr>
      <w:rFonts w:ascii="Tahoma" w:hAnsi="Tahoma" w:cs="Tahoma"/>
      <w:sz w:val="16"/>
      <w:szCs w:val="16"/>
    </w:rPr>
  </w:style>
  <w:style w:type="character" w:customStyle="1" w:styleId="BalloonTextChar">
    <w:name w:val="Balloon Text Char"/>
    <w:basedOn w:val="DefaultParagraphFont"/>
    <w:link w:val="BalloonText"/>
    <w:rsid w:val="009B7FE7"/>
    <w:rPr>
      <w:rFonts w:ascii="Tahoma" w:hAnsi="Tahoma" w:cs="Tahoma"/>
      <w:color w:val="000000" w:themeColor="text1"/>
      <w:sz w:val="16"/>
      <w:szCs w:val="16"/>
      <w:lang w:eastAsia="en-US"/>
    </w:rPr>
  </w:style>
  <w:style w:type="paragraph" w:customStyle="1" w:styleId="Italicandhighlight">
    <w:name w:val="Italic and highlight"/>
    <w:basedOn w:val="Normal"/>
    <w:next w:val="Normal"/>
    <w:link w:val="ItalicandhighlightChar"/>
    <w:uiPriority w:val="8"/>
    <w:rsid w:val="009B7FE7"/>
    <w:pPr>
      <w:shd w:val="clear" w:color="auto" w:fill="FFFF00"/>
    </w:pPr>
    <w:rPr>
      <w:rFonts w:cs="Times New Roman"/>
      <w:i/>
      <w:sz w:val="24"/>
      <w:lang w:val="en-US"/>
    </w:rPr>
  </w:style>
  <w:style w:type="character" w:customStyle="1" w:styleId="ItalicandhighlightChar">
    <w:name w:val="Italic and highlight Char"/>
    <w:basedOn w:val="DefaultParagraphFont"/>
    <w:link w:val="Italicandhighlight"/>
    <w:uiPriority w:val="8"/>
    <w:rsid w:val="009B7FE7"/>
    <w:rPr>
      <w:rFonts w:asciiTheme="minorHAnsi" w:hAnsiTheme="minorHAnsi"/>
      <w:i/>
      <w:color w:val="000000" w:themeColor="text1"/>
      <w:sz w:val="24"/>
      <w:szCs w:val="24"/>
      <w:shd w:val="clear" w:color="auto" w:fill="FFFF00"/>
      <w:lang w:val="en-US" w:eastAsia="en-US"/>
    </w:rPr>
  </w:style>
  <w:style w:type="character" w:customStyle="1" w:styleId="skstip1">
    <w:name w:val="skstip1"/>
    <w:basedOn w:val="DefaultParagraphFont"/>
    <w:rsid w:val="009B7FE7"/>
    <w:rPr>
      <w:color w:val="004440"/>
    </w:rPr>
  </w:style>
  <w:style w:type="paragraph" w:styleId="BodyText">
    <w:name w:val="Body Text"/>
    <w:basedOn w:val="Normal"/>
    <w:link w:val="BodyTextChar"/>
    <w:uiPriority w:val="99"/>
    <w:rsid w:val="000C3860"/>
    <w:pPr>
      <w:spacing w:after="120"/>
    </w:pPr>
  </w:style>
  <w:style w:type="character" w:customStyle="1" w:styleId="BodyTextChar">
    <w:name w:val="Body Text Char"/>
    <w:basedOn w:val="DefaultParagraphFont"/>
    <w:link w:val="BodyText"/>
    <w:uiPriority w:val="99"/>
    <w:rsid w:val="000C3860"/>
    <w:rPr>
      <w:rFonts w:asciiTheme="minorHAnsi" w:hAnsiTheme="minorHAnsi" w:cstheme="minorHAnsi"/>
      <w:color w:val="000000" w:themeColor="text1"/>
      <w:sz w:val="22"/>
      <w:szCs w:val="24"/>
      <w:lang w:eastAsia="en-US"/>
    </w:rPr>
  </w:style>
  <w:style w:type="paragraph" w:styleId="CommentSubject">
    <w:name w:val="annotation subject"/>
    <w:basedOn w:val="CommentText"/>
    <w:next w:val="CommentText"/>
    <w:link w:val="CommentSubjectChar"/>
    <w:uiPriority w:val="99"/>
    <w:rsid w:val="00397EC6"/>
    <w:rPr>
      <w:b/>
      <w:bCs/>
    </w:rPr>
  </w:style>
  <w:style w:type="character" w:customStyle="1" w:styleId="CommentSubjectChar">
    <w:name w:val="Comment Subject Char"/>
    <w:basedOn w:val="CommentTextChar"/>
    <w:link w:val="CommentSubject"/>
    <w:uiPriority w:val="99"/>
    <w:rsid w:val="00397EC6"/>
    <w:rPr>
      <w:rFonts w:asciiTheme="minorHAnsi" w:hAnsiTheme="minorHAnsi" w:cstheme="minorHAnsi"/>
      <w:b/>
      <w:bCs/>
      <w:color w:val="000000" w:themeColor="text1"/>
      <w:lang w:eastAsia="en-US"/>
    </w:rPr>
  </w:style>
  <w:style w:type="paragraph" w:styleId="TOC1">
    <w:name w:val="toc 1"/>
    <w:basedOn w:val="Normal"/>
    <w:next w:val="Normal"/>
    <w:autoRedefine/>
    <w:uiPriority w:val="39"/>
    <w:rsid w:val="00397EC6"/>
    <w:pPr>
      <w:spacing w:after="100"/>
    </w:pPr>
  </w:style>
  <w:style w:type="paragraph" w:styleId="TOC2">
    <w:name w:val="toc 2"/>
    <w:basedOn w:val="Normal"/>
    <w:next w:val="Normal"/>
    <w:autoRedefine/>
    <w:uiPriority w:val="39"/>
    <w:rsid w:val="00397EC6"/>
    <w:pPr>
      <w:spacing w:after="100"/>
      <w:ind w:left="220"/>
    </w:pPr>
  </w:style>
  <w:style w:type="paragraph" w:styleId="TOC3">
    <w:name w:val="toc 3"/>
    <w:basedOn w:val="Normal"/>
    <w:next w:val="Normal"/>
    <w:autoRedefine/>
    <w:uiPriority w:val="39"/>
    <w:rsid w:val="00397EC6"/>
    <w:pPr>
      <w:spacing w:after="100"/>
      <w:ind w:left="440"/>
    </w:pPr>
  </w:style>
  <w:style w:type="paragraph" w:styleId="FootnoteText">
    <w:name w:val="footnote text"/>
    <w:basedOn w:val="Normal"/>
    <w:link w:val="FootnoteTextChar"/>
    <w:uiPriority w:val="99"/>
    <w:rsid w:val="00E01C04"/>
    <w:pPr>
      <w:spacing w:after="0"/>
    </w:pPr>
    <w:rPr>
      <w:sz w:val="20"/>
      <w:szCs w:val="20"/>
    </w:rPr>
  </w:style>
  <w:style w:type="character" w:customStyle="1" w:styleId="FootnoteTextChar">
    <w:name w:val="Footnote Text Char"/>
    <w:basedOn w:val="DefaultParagraphFont"/>
    <w:link w:val="FootnoteText"/>
    <w:uiPriority w:val="99"/>
    <w:rsid w:val="00E01C04"/>
    <w:rPr>
      <w:rFonts w:asciiTheme="minorHAnsi" w:hAnsiTheme="minorHAnsi" w:cstheme="minorHAnsi"/>
      <w:color w:val="000000" w:themeColor="text1"/>
      <w:lang w:eastAsia="en-US"/>
    </w:rPr>
  </w:style>
  <w:style w:type="character" w:styleId="FootnoteReference">
    <w:name w:val="footnote reference"/>
    <w:basedOn w:val="DefaultParagraphFont"/>
    <w:uiPriority w:val="99"/>
    <w:rsid w:val="00E01C04"/>
    <w:rPr>
      <w:vertAlign w:val="superscript"/>
    </w:rPr>
  </w:style>
  <w:style w:type="paragraph" w:styleId="Revision">
    <w:name w:val="Revision"/>
    <w:hidden/>
    <w:rsid w:val="003012C2"/>
    <w:rPr>
      <w:rFonts w:asciiTheme="minorHAnsi" w:hAnsiTheme="minorHAnsi" w:cstheme="minorHAnsi"/>
      <w:color w:val="000000" w:themeColor="text1"/>
      <w:sz w:val="22"/>
      <w:szCs w:val="24"/>
      <w:lang w:eastAsia="en-US"/>
    </w:rPr>
  </w:style>
  <w:style w:type="paragraph" w:styleId="NormalWeb">
    <w:name w:val="Normal (Web)"/>
    <w:basedOn w:val="Normal"/>
    <w:uiPriority w:val="99"/>
    <w:unhideWhenUsed/>
    <w:rsid w:val="00DA4387"/>
    <w:pPr>
      <w:spacing w:before="100" w:beforeAutospacing="1" w:after="100" w:afterAutospacing="1"/>
    </w:pPr>
    <w:rPr>
      <w:rFonts w:ascii="Times New Roman" w:eastAsia="Times New Roman" w:hAnsi="Times New Roman" w:cs="Times New Roman"/>
      <w:color w:val="auto"/>
      <w:sz w:val="24"/>
      <w:lang w:eastAsia="en-AU"/>
    </w:rPr>
  </w:style>
  <w:style w:type="paragraph" w:styleId="ListParagraph">
    <w:name w:val="List Paragraph"/>
    <w:basedOn w:val="Normal"/>
    <w:uiPriority w:val="34"/>
    <w:rsid w:val="001336A4"/>
    <w:pPr>
      <w:ind w:left="720"/>
      <w:contextualSpacing/>
    </w:pPr>
    <w:rPr>
      <w:sz w:val="24"/>
    </w:rPr>
  </w:style>
  <w:style w:type="paragraph" w:customStyle="1" w:styleId="CERHeading3numbered">
    <w:name w:val="CER Heading 3 numbered"/>
    <w:basedOn w:val="Heading3"/>
    <w:next w:val="Normal"/>
    <w:link w:val="CERHeading3numberedChar"/>
    <w:uiPriority w:val="8"/>
    <w:rsid w:val="000154AF"/>
    <w:rPr>
      <w:rFonts w:asciiTheme="majorHAnsi" w:hAnsiTheme="majorHAnsi" w:cstheme="majorHAnsi"/>
      <w:sz w:val="28"/>
    </w:rPr>
  </w:style>
  <w:style w:type="character" w:customStyle="1" w:styleId="CERHeading3numberedChar">
    <w:name w:val="CER Heading 3 numbered Char"/>
    <w:basedOn w:val="Heading3Char"/>
    <w:link w:val="CERHeading3numbered"/>
    <w:uiPriority w:val="8"/>
    <w:rsid w:val="000154AF"/>
    <w:rPr>
      <w:rFonts w:asciiTheme="majorHAnsi" w:eastAsia="Times New Roman" w:hAnsiTheme="majorHAnsi" w:cstheme="majorHAnsi"/>
      <w:b/>
      <w:bCs/>
      <w:color w:val="005874"/>
      <w:sz w:val="28"/>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504132430">
      <w:bodyDiv w:val="1"/>
      <w:marLeft w:val="0"/>
      <w:marRight w:val="0"/>
      <w:marTop w:val="0"/>
      <w:marBottom w:val="0"/>
      <w:divBdr>
        <w:top w:val="none" w:sz="0" w:space="0" w:color="auto"/>
        <w:left w:val="none" w:sz="0" w:space="0" w:color="auto"/>
        <w:bottom w:val="none" w:sz="0" w:space="0" w:color="auto"/>
        <w:right w:val="none" w:sz="0" w:space="0" w:color="auto"/>
      </w:divBdr>
    </w:div>
    <w:div w:id="959342230">
      <w:bodyDiv w:val="1"/>
      <w:marLeft w:val="0"/>
      <w:marRight w:val="0"/>
      <w:marTop w:val="0"/>
      <w:marBottom w:val="0"/>
      <w:divBdr>
        <w:top w:val="none" w:sz="0" w:space="0" w:color="auto"/>
        <w:left w:val="none" w:sz="0" w:space="0" w:color="auto"/>
        <w:bottom w:val="none" w:sz="0" w:space="0" w:color="auto"/>
        <w:right w:val="none" w:sz="0" w:space="0" w:color="auto"/>
      </w:divBdr>
    </w:div>
    <w:div w:id="1447309267">
      <w:bodyDiv w:val="1"/>
      <w:marLeft w:val="0"/>
      <w:marRight w:val="0"/>
      <w:marTop w:val="0"/>
      <w:marBottom w:val="0"/>
      <w:divBdr>
        <w:top w:val="none" w:sz="0" w:space="0" w:color="auto"/>
        <w:left w:val="none" w:sz="0" w:space="0" w:color="auto"/>
        <w:bottom w:val="none" w:sz="0" w:space="0" w:color="auto"/>
        <w:right w:val="none" w:sz="0" w:space="0" w:color="auto"/>
      </w:divBdr>
    </w:div>
    <w:div w:id="2024090848">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allowPNG/>
  <w:pixelsPerInch w:val="72"/>
</w:webSettings>
</file>

<file path=word/_rels/document.xml.rels><?xml version="1.0" encoding="UTF-8" standalone="yes"?>
<Relationships xmlns="http://schemas.openxmlformats.org/package/2006/relationships"><Relationship Id="rId13" Type="http://schemas.openxmlformats.org/officeDocument/2006/relationships/hyperlink" Target="https://www.legislation.gov.au/Details/C2016C00727" TargetMode="External"/><Relationship Id="rId18" Type="http://schemas.openxmlformats.org/officeDocument/2006/relationships/hyperlink" Target="http://www.cleanenergyregulator.gov.au/ERF/Forms-and-resources/reporting-and-auditing" TargetMode="External"/><Relationship Id="rId26" Type="http://schemas.openxmlformats.org/officeDocument/2006/relationships/header" Target="header3.xml"/><Relationship Id="rId39" Type="http://schemas.openxmlformats.org/officeDocument/2006/relationships/hyperlink" Target="https://www.legislation.gov.au/Details/F2016C00128" TargetMode="External"/><Relationship Id="rId21" Type="http://schemas.openxmlformats.org/officeDocument/2006/relationships/image" Target="media/image2.jpg"/><Relationship Id="rId34" Type="http://schemas.openxmlformats.org/officeDocument/2006/relationships/hyperlink" Target="http://www.environment.gov.au/" TargetMode="External"/><Relationship Id="rId42" Type="http://schemas.openxmlformats.org/officeDocument/2006/relationships/hyperlink" Target="https://www.legislation.gov.au/Details/F2015L00163/Explanatory%20Statement/Text" TargetMode="External"/><Relationship Id="rId47" Type="http://schemas.openxmlformats.org/officeDocument/2006/relationships/theme" Target="theme/theme1.xml"/><Relationship Id="rId50" Type="http://schemas.openxmlformats.org/officeDocument/2006/relationships/customXml" Target="../customXml/item4.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yperlink" Target="http://www.cleanenergyregulator.gov.au/ERF/Want-to-participate-in-the-Emissions-Reduction-Fund/Planning-a-project/Legal-right" TargetMode="External"/><Relationship Id="rId29" Type="http://schemas.openxmlformats.org/officeDocument/2006/relationships/hyperlink" Target="https://www.legislation.gov.au/Details/F2015L00163/Explanatory%20Statement/Text" TargetMode="External"/><Relationship Id="rId11" Type="http://schemas.openxmlformats.org/officeDocument/2006/relationships/hyperlink" Target="https://www.legislation.gov.au/Details/F2015L00163/Explanatory%20Statement/Text" TargetMode="External"/><Relationship Id="rId24" Type="http://schemas.openxmlformats.org/officeDocument/2006/relationships/footer" Target="footer1.xml"/><Relationship Id="rId32" Type="http://schemas.openxmlformats.org/officeDocument/2006/relationships/hyperlink" Target="http://www.cleanenergyregulator.gov.au/NGER/For-auditors/Register-of-auditors" TargetMode="External"/><Relationship Id="rId37" Type="http://schemas.openxmlformats.org/officeDocument/2006/relationships/hyperlink" Target="https://www.legislation.gov.au/Details/C2016C00727" TargetMode="External"/><Relationship Id="rId40" Type="http://schemas.openxmlformats.org/officeDocument/2006/relationships/hyperlink" Target="https://www.legislation.gov.au/Details/F2015L00163" TargetMode="External"/><Relationship Id="rId45" Type="http://schemas.openxmlformats.org/officeDocument/2006/relationships/footer" Target="footer4.xml"/><Relationship Id="rId5" Type="http://schemas.openxmlformats.org/officeDocument/2006/relationships/webSettings" Target="webSettings.xml"/><Relationship Id="rId15" Type="http://schemas.openxmlformats.org/officeDocument/2006/relationships/hyperlink" Target="https://www.legislation.gov.au/Details/F2016C00128" TargetMode="External"/><Relationship Id="rId23" Type="http://schemas.openxmlformats.org/officeDocument/2006/relationships/header" Target="header2.xml"/><Relationship Id="rId28" Type="http://schemas.openxmlformats.org/officeDocument/2006/relationships/image" Target="media/image6.jpg"/><Relationship Id="rId36" Type="http://schemas.openxmlformats.org/officeDocument/2006/relationships/hyperlink" Target="https://www.legislation.gov.au" TargetMode="External"/><Relationship Id="rId49" Type="http://schemas.openxmlformats.org/officeDocument/2006/relationships/customXml" Target="../customXml/item3.xml"/><Relationship Id="rId10" Type="http://schemas.openxmlformats.org/officeDocument/2006/relationships/hyperlink" Target="https://www.legislation.gov.au/Details/F2015L00163" TargetMode="External"/><Relationship Id="rId19" Type="http://schemas.openxmlformats.org/officeDocument/2006/relationships/hyperlink" Target="https://www.legislation.gov.au/Details/F2015L00163/Explanatory%20Statement/Text" TargetMode="External"/><Relationship Id="rId31" Type="http://schemas.openxmlformats.org/officeDocument/2006/relationships/hyperlink" Target="http://www.cleanenergyregulator.gov.au/ERF/Want-to-participate-in-the-Emissions-Reduction-Fund/Step-3-Reporting-and-auditing/Audit-Requirements" TargetMode="External"/><Relationship Id="rId44" Type="http://schemas.openxmlformats.org/officeDocument/2006/relationships/header" Target="header4.xml"/><Relationship Id="rId4" Type="http://schemas.openxmlformats.org/officeDocument/2006/relationships/settings" Target="settings.xml"/><Relationship Id="rId9" Type="http://schemas.openxmlformats.org/officeDocument/2006/relationships/hyperlink" Target="https://www.legislation.gov.au/Details/F2015L00163" TargetMode="External"/><Relationship Id="rId14" Type="http://schemas.openxmlformats.org/officeDocument/2006/relationships/hyperlink" Target="https://www.legislation.gov.au/Details/F2015C00658" TargetMode="External"/><Relationship Id="rId22" Type="http://schemas.openxmlformats.org/officeDocument/2006/relationships/header" Target="header1.xml"/><Relationship Id="rId27" Type="http://schemas.openxmlformats.org/officeDocument/2006/relationships/footer" Target="footer3.xml"/><Relationship Id="rId30" Type="http://schemas.openxmlformats.org/officeDocument/2006/relationships/hyperlink" Target="http://www.cleanenergyregulator.gov.au/OSR/CP" TargetMode="External"/><Relationship Id="rId35" Type="http://schemas.openxmlformats.org/officeDocument/2006/relationships/hyperlink" Target="mailto:enquiries@cleanenergyregulator.gov.au" TargetMode="External"/><Relationship Id="rId43" Type="http://schemas.openxmlformats.org/officeDocument/2006/relationships/hyperlink" Target="http://www.cleanenergyregulator.gov.au/NGER/For-auditors/Register-of-auditors" TargetMode="External"/><Relationship Id="rId48" Type="http://schemas.openxmlformats.org/officeDocument/2006/relationships/customXml" Target="../customXml/item2.xml"/><Relationship Id="rId8" Type="http://schemas.openxmlformats.org/officeDocument/2006/relationships/image" Target="media/image1.jpeg"/><Relationship Id="rId51" Type="http://schemas.openxmlformats.org/officeDocument/2006/relationships/customXml" Target="../customXml/item5.xml"/><Relationship Id="rId3" Type="http://schemas.openxmlformats.org/officeDocument/2006/relationships/styles" Target="styles.xml"/><Relationship Id="rId12" Type="http://schemas.openxmlformats.org/officeDocument/2006/relationships/hyperlink" Target="http://www.legislation.gov.au" TargetMode="External"/><Relationship Id="rId17" Type="http://schemas.openxmlformats.org/officeDocument/2006/relationships/hyperlink" Target="http://www.cleanenergyregulator.gov.au/ERF/Want-to-participate-in-the-Emissions-Reduction-Fund/Step-1-Apply" TargetMode="External"/><Relationship Id="rId25" Type="http://schemas.openxmlformats.org/officeDocument/2006/relationships/footer" Target="footer2.xml"/><Relationship Id="rId33" Type="http://schemas.openxmlformats.org/officeDocument/2006/relationships/hyperlink" Target="http://www.cleanenergyregulator.gov.au/" TargetMode="External"/><Relationship Id="rId38" Type="http://schemas.openxmlformats.org/officeDocument/2006/relationships/hyperlink" Target="https://www.legislation.gov.au/Details/F2015C00658" TargetMode="External"/><Relationship Id="rId46" Type="http://schemas.openxmlformats.org/officeDocument/2006/relationships/fontTable" Target="fontTable.xml"/><Relationship Id="rId20" Type="http://schemas.openxmlformats.org/officeDocument/2006/relationships/hyperlink" Target="https://www.greenvehicleguide.gov.au/" TargetMode="External"/><Relationship Id="rId41" Type="http://schemas.openxmlformats.org/officeDocument/2006/relationships/hyperlink" Target="https://www.comlaw.gov.au/Details/F2015L00163" TargetMode="External"/><Relationship Id="rId1" Type="http://schemas.openxmlformats.org/officeDocument/2006/relationships/customXml" Target="../customXml/item1.xml"/><Relationship Id="rId6"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image" Target="media/image4.png"/></Relationships>
</file>

<file path=word/_rels/footer3.xml.rels><?xml version="1.0" encoding="UTF-8" standalone="yes"?>
<Relationships xmlns="http://schemas.openxmlformats.org/package/2006/relationships"><Relationship Id="rId1" Type="http://schemas.openxmlformats.org/officeDocument/2006/relationships/image" Target="media/image4.png"/></Relationships>
</file>

<file path=word/_rels/footer4.xml.rels><?xml version="1.0" encoding="UTF-8" standalone="yes"?>
<Relationships xmlns="http://schemas.openxmlformats.org/package/2006/relationships"><Relationship Id="rId1" Type="http://schemas.openxmlformats.org/officeDocument/2006/relationships/image" Target="media/image4.png"/></Relationships>
</file>

<file path=word/_rels/footnotes.xml.rels><?xml version="1.0" encoding="UTF-8" standalone="yes"?>
<Relationships xmlns="http://schemas.openxmlformats.org/package/2006/relationships"><Relationship Id="rId8" Type="http://schemas.openxmlformats.org/officeDocument/2006/relationships/hyperlink" Target="http://www.cleanenergyregulator.gov.au/ERF/Want-to-participate-in-the-Emissions-Reduction-Fund/Planning-a-project/Legal-right" TargetMode="External"/><Relationship Id="rId13" Type="http://schemas.openxmlformats.org/officeDocument/2006/relationships/hyperlink" Target="https://www.legislation.gov.au/Details/F2015L00163/Explanatory%20Statement/Text" TargetMode="External"/><Relationship Id="rId18" Type="http://schemas.openxmlformats.org/officeDocument/2006/relationships/hyperlink" Target="http://www.environment.gov.au/" TargetMode="External"/><Relationship Id="rId3" Type="http://schemas.openxmlformats.org/officeDocument/2006/relationships/hyperlink" Target="https://www.legislation.gov.au/Details/F2015L00163" TargetMode="External"/><Relationship Id="rId21" Type="http://schemas.openxmlformats.org/officeDocument/2006/relationships/hyperlink" Target="https://www.legislation.gov.au/Details/F2015C00658" TargetMode="External"/><Relationship Id="rId7" Type="http://schemas.openxmlformats.org/officeDocument/2006/relationships/hyperlink" Target="https://www.legislation.gov.au/Details/F2016C00128" TargetMode="External"/><Relationship Id="rId12" Type="http://schemas.openxmlformats.org/officeDocument/2006/relationships/hyperlink" Target="https://www.greenvehicleguide.gov.au/" TargetMode="External"/><Relationship Id="rId17" Type="http://schemas.openxmlformats.org/officeDocument/2006/relationships/hyperlink" Target="http://www.cleanenergyregulator.gov.au/" TargetMode="External"/><Relationship Id="rId25" Type="http://schemas.openxmlformats.org/officeDocument/2006/relationships/hyperlink" Target="http://www.cleanenergyregulator.gov.au/NGER/For-auditors/Register-of-auditors" TargetMode="External"/><Relationship Id="rId2" Type="http://schemas.openxmlformats.org/officeDocument/2006/relationships/hyperlink" Target="https://www.legislation.gov.au/Details/C2016C00727" TargetMode="External"/><Relationship Id="rId16" Type="http://schemas.openxmlformats.org/officeDocument/2006/relationships/hyperlink" Target="http://www.cleanenergyregulator.gov.au/NGER/For-auditors/Register-of-auditors" TargetMode="External"/><Relationship Id="rId20" Type="http://schemas.openxmlformats.org/officeDocument/2006/relationships/hyperlink" Target="https://www.legislation.gov.au/Details/C2016C00727" TargetMode="External"/><Relationship Id="rId1" Type="http://schemas.openxmlformats.org/officeDocument/2006/relationships/hyperlink" Target="https://www.legislation.gov.au/Details/F2015L00163" TargetMode="External"/><Relationship Id="rId6" Type="http://schemas.openxmlformats.org/officeDocument/2006/relationships/hyperlink" Target="https://www.legislation.gov.au/Details/F2015C00658" TargetMode="External"/><Relationship Id="rId11" Type="http://schemas.openxmlformats.org/officeDocument/2006/relationships/hyperlink" Target="https://www.legislation.gov.au/Details/F2015L00163/Explanatory%20Statement/Text" TargetMode="External"/><Relationship Id="rId24" Type="http://schemas.openxmlformats.org/officeDocument/2006/relationships/hyperlink" Target="https://www.legislation.gov.au/Details/F2015L00163/Explanatory%20Statement/Text" TargetMode="External"/><Relationship Id="rId5" Type="http://schemas.openxmlformats.org/officeDocument/2006/relationships/hyperlink" Target="https://www.legislation.gov.au/Details/C2016C00727" TargetMode="External"/><Relationship Id="rId15" Type="http://schemas.openxmlformats.org/officeDocument/2006/relationships/hyperlink" Target="http://www.cleanenergyregulator.gov.au/ERF/Want-to-participate-in-the-Emissions-Reduction-Fund/Step-3-Reporting-and-auditing/Audit-Requirements" TargetMode="External"/><Relationship Id="rId23" Type="http://schemas.openxmlformats.org/officeDocument/2006/relationships/hyperlink" Target="https://www.legislation.gov.au/Details/F2015L00163" TargetMode="External"/><Relationship Id="rId10" Type="http://schemas.openxmlformats.org/officeDocument/2006/relationships/hyperlink" Target="http://www.cleanenergyregulator.gov.au/ERF/Forms-and-resources/reporting-and-auditing" TargetMode="External"/><Relationship Id="rId19" Type="http://schemas.openxmlformats.org/officeDocument/2006/relationships/hyperlink" Target="https://www.legislation.gov.au/" TargetMode="External"/><Relationship Id="rId4" Type="http://schemas.openxmlformats.org/officeDocument/2006/relationships/hyperlink" Target="https://www.legislation.gov.au/Details/F2015L00163/Explanatory%20Statement/Text" TargetMode="External"/><Relationship Id="rId9" Type="http://schemas.openxmlformats.org/officeDocument/2006/relationships/hyperlink" Target="http://www.cleanenergyregulator.gov.au/ERF/Want-to-participate-in-the-Emissions-Reduction-Fund/Step-1-Apply" TargetMode="External"/><Relationship Id="rId14" Type="http://schemas.openxmlformats.org/officeDocument/2006/relationships/hyperlink" Target="http://www.cleanenergyregulator.gov.au/OSR/CP" TargetMode="External"/><Relationship Id="rId22" Type="http://schemas.openxmlformats.org/officeDocument/2006/relationships/hyperlink" Target="https://www.legislation.gov.au/Details/F2016C00128"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1" Type="http://schemas.openxmlformats.org/officeDocument/2006/relationships/image" Target="media/image5.jpg"/></Relationships>
</file>

<file path=word/_rels/header4.xml.rels><?xml version="1.0" encoding="UTF-8" standalone="yes"?>
<Relationships xmlns="http://schemas.openxmlformats.org/package/2006/relationships"><Relationship Id="rId1" Type="http://schemas.openxmlformats.org/officeDocument/2006/relationships/image" Target="media/image3.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FEDFF5A17EBFF408172BFDB5CA07867" ma:contentTypeVersion="10" ma:contentTypeDescription="Create a new document." ma:contentTypeScope="" ma:versionID="03814bfead9436e28a31b84b03dda2d0">
  <xsd:schema xmlns:xsd="http://www.w3.org/2001/XMLSchema" xmlns:xs="http://www.w3.org/2001/XMLSchema" xmlns:p="http://schemas.microsoft.com/office/2006/metadata/properties" xmlns:ns1="http://schemas.microsoft.com/sharepoint/v3" xmlns:ns2="32e2fb52-454c-4a55-9e7f-b565c4403fdc" xmlns:ns3="28200a5b-dbf5-4d3e-b94c-0c7a404b124e" targetNamespace="http://schemas.microsoft.com/office/2006/metadata/properties" ma:root="true" ma:fieldsID="7b8a28cbba0e079f6ebeffe7bd13215f" ns1:_="" ns2:_="" ns3:_="">
    <xsd:import namespace="http://schemas.microsoft.com/sharepoint/v3"/>
    <xsd:import namespace="32e2fb52-454c-4a55-9e7f-b565c4403fdc"/>
    <xsd:import namespace="28200a5b-dbf5-4d3e-b94c-0c7a404b124e"/>
    <xsd:element name="properties">
      <xsd:complexType>
        <xsd:sequence>
          <xsd:element name="documentManagement">
            <xsd:complexType>
              <xsd:all>
                <xsd:element ref="ns2:CER_x0020_Content_x0020_Approval_x0020_Workflow_x0020_Comments" minOccurs="0"/>
                <xsd:element ref="ns2:CERContentPublishingTaskJobNumber"/>
                <xsd:element ref="ns2:Date_x0020_Submitted" minOccurs="0"/>
                <xsd:element ref="ns2:Requires_x0020_Higher_x0020_Approval" minOccurs="0"/>
                <xsd:element ref="ns2:Submitted_x0020_By" minOccurs="0"/>
                <xsd:element ref="ns1:PublishingStartDate" minOccurs="0"/>
                <xsd:element ref="ns1:PublishingExpirationDate" minOccurs="0"/>
                <xsd:element ref="ns2:CommonTopic" minOccurs="0"/>
                <xsd:element ref="ns1:_dlc_Exempt" minOccurs="0"/>
                <xsd:element ref="ns2:Type_x0020_of_x0020_document"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4"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dlc_Exempt" ma:index="1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2e2fb52-454c-4a55-9e7f-b565c4403fdc" elementFormDefault="qualified">
    <xsd:import namespace="http://schemas.microsoft.com/office/2006/documentManagement/types"/>
    <xsd:import namespace="http://schemas.microsoft.com/office/infopath/2007/PartnerControls"/>
    <xsd:element name="CER_x0020_Content_x0020_Approval_x0020_Workflow_x0020_Comments" ma:index="8" nillable="true" ma:displayName="CER Content Approval Workflow Comments" ma:internalName="CER_x0020_Content_x0020_Approval_x0020_Workflow_x0020_Comments">
      <xsd:simpleType>
        <xsd:restriction base="dms:Text">
          <xsd:maxLength value="255"/>
        </xsd:restriction>
      </xsd:simpleType>
    </xsd:element>
    <xsd:element name="CERContentPublishingTaskJobNumber" ma:index="9" ma:displayName="CERContentPublishingTaskJobNumber" ma:default="WM####" ma:internalName="CERContentPublishingTaskJobNumber">
      <xsd:simpleType>
        <xsd:restriction base="dms:Note">
          <xsd:maxLength value="255"/>
        </xsd:restriction>
      </xsd:simpleType>
    </xsd:element>
    <xsd:element name="Date_x0020_Submitted" ma:index="10" nillable="true" ma:displayName="Date Submitted" ma:format="DateOnly" ma:internalName="Date_x0020_Submitted">
      <xsd:simpleType>
        <xsd:restriction base="dms:DateTime"/>
      </xsd:simpleType>
    </xsd:element>
    <xsd:element name="Requires_x0020_Higher_x0020_Approval" ma:index="11" nillable="true" ma:displayName="Requires Higher Approval" ma:default="0" ma:description="Requires Higher Approval" ma:internalName="Requires_x0020_Higher_x0020_Approval">
      <xsd:simpleType>
        <xsd:restriction base="dms:Boolean"/>
      </xsd:simpleType>
    </xsd:element>
    <xsd:element name="Submitted_x0020_By" ma:index="12" nillable="true" ma:displayName="Submitted By" ma:list="UserInfo" ma:SharePointGroup="0" ma:internalName="Submitt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monTopic" ma:index="15" nillable="true" ma:displayName="Topic" ma:internalName="CommonTopic">
      <xsd:complexType>
        <xsd:complexContent>
          <xsd:extension base="dms:MultiChoice">
            <xsd:sequence>
              <xsd:element name="Value" maxOccurs="unbounded" minOccurs="0" nillable="true">
                <xsd:simpleType>
                  <xsd:restriction base="dms:Choice">
                    <xsd:enumeration value="Carbon Farming Initiative"/>
                    <xsd:enumeration value="Carbon Pricing Mechanism"/>
                    <xsd:enumeration value="National Greenhouse and Energy Reporting"/>
                    <xsd:enumeration value="Renewable Energy Target"/>
                    <xsd:enumeration value="Emissions Reduction Fund"/>
                    <xsd:enumeration value="NGER auditors"/>
                    <xsd:enumeration value="Media"/>
                    <xsd:enumeration value="Corporate"/>
                    <xsd:enumeration value="ANREU"/>
                    <xsd:enumeration value="EERS"/>
                    <xsd:enumeration value="REC Registry"/>
                    <xsd:enumeration value="Emissions Reduction Fund - mapping file"/>
                    <xsd:enumeration value="Reports"/>
                    <xsd:enumeration value="Guarantee of Origin"/>
                  </xsd:restriction>
                </xsd:simpleType>
              </xsd:element>
            </xsd:sequence>
          </xsd:extension>
        </xsd:complexContent>
      </xsd:complexType>
    </xsd:element>
    <xsd:element name="Type_x0020_of_x0020_document" ma:index="17" nillable="true" ma:displayName="Type of document" ma:default="general" ma:format="Dropdown" ma:indexed="true" ma:internalName="Type_x0020_of_x0020_document">
      <xsd:simpleType>
        <xsd:restriction base="dms:Choice">
          <xsd:enumeration value="general"/>
          <xsd:enumeration value="ERF project mapping file"/>
          <xsd:enumeration value="consulthub - CERT consult 1 submissions"/>
          <xsd:enumeration value="consulthub - CERT consult 2 submissions"/>
          <xsd:enumeration value="consulthub - CERT consult 3 submissions"/>
        </xsd:restriction>
      </xsd:simpleType>
    </xsd:element>
  </xsd:schema>
  <xsd:schema xmlns:xsd="http://www.w3.org/2001/XMLSchema" xmlns:xs="http://www.w3.org/2001/XMLSchema" xmlns:dms="http://schemas.microsoft.com/office/2006/documentManagement/types" xmlns:pc="http://schemas.microsoft.com/office/infopath/2007/PartnerControls" targetNamespace="28200a5b-dbf5-4d3e-b94c-0c7a404b124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ubmitted_x0020_By xmlns="32e2fb52-454c-4a55-9e7f-b565c4403fdc">
      <UserInfo>
        <DisplayName/>
        <AccountId xsi:nil="true"/>
        <AccountType/>
      </UserInfo>
    </Submitted_x0020_By>
    <CER_x0020_Content_x0020_Approval_x0020_Workflow_x0020_Comments xmlns="32e2fb52-454c-4a55-9e7f-b565c4403fdc" xsi:nil="true"/>
    <CERContentPublishingTaskJobNumber xmlns="32e2fb52-454c-4a55-9e7f-b565c4403fdc">WM3139</CERContentPublishingTaskJobNumber>
    <PublishingExpirationDate xmlns="http://schemas.microsoft.com/sharepoint/v3" xsi:nil="true"/>
    <PublishingStartDate xmlns="http://schemas.microsoft.com/sharepoint/v3" xsi:nil="true"/>
    <Requires_x0020_Higher_x0020_Approval xmlns="32e2fb52-454c-4a55-9e7f-b565c4403fdc">false</Requires_x0020_Higher_x0020_Approval>
    <CommonTopic xmlns="32e2fb52-454c-4a55-9e7f-b565c4403fdc">
      <Value>Emissions Reduction Fund</Value>
    </CommonTopic>
    <Date_x0020_Submitted xmlns="32e2fb52-454c-4a55-9e7f-b565c4403fdc" xsi:nil="true"/>
    <Type_x0020_of_x0020_document xmlns="32e2fb52-454c-4a55-9e7f-b565c4403fdc">general</Type_x0020_of_x0020_document>
  </documentManagement>
</p:properties>
</file>

<file path=customXml/item3.xml><?xml version="1.0" encoding="utf-8"?>
<?mso-contentType ?>
<p:Policy xmlns:p="office.server.policy" id="" local="true">
  <p:Name>Document</p:Name>
  <p:Description/>
  <p:Statement/>
  <p:PolicyItems>
    <p:PolicyItem featureId="Microsoft.Office.RecordsManagement.PolicyFeatures.PolicyAudit" staticId="0x0101006FEDFF5A17EBFF408172BFDB5CA07867|937198175" UniqueId="4978652a-571d-4abe-8789-326422c0f180">
      <p:Name>Auditing</p:Name>
      <p:Description>Audits user actions on documents and list items to the Audit Log.</p:Description>
      <p:CustomData>
        <Audit>
          <View/>
        </Audit>
      </p:CustomData>
    </p:PolicyItem>
  </p:PolicyItems>
</p:Policy>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670AAE-EF6B-45F2-88E9-7074B1F58C06}"/>
</file>

<file path=customXml/itemProps2.xml><?xml version="1.0" encoding="utf-8"?>
<ds:datastoreItem xmlns:ds="http://schemas.openxmlformats.org/officeDocument/2006/customXml" ds:itemID="{33875722-5404-4D72-8FF9-73A2BDFB6E62}"/>
</file>

<file path=customXml/itemProps3.xml><?xml version="1.0" encoding="utf-8"?>
<ds:datastoreItem xmlns:ds="http://schemas.openxmlformats.org/officeDocument/2006/customXml" ds:itemID="{1EB081F3-540F-4BD3-9444-D203CCF322F6}"/>
</file>

<file path=customXml/itemProps4.xml><?xml version="1.0" encoding="utf-8"?>
<ds:datastoreItem xmlns:ds="http://schemas.openxmlformats.org/officeDocument/2006/customXml" ds:itemID="{C58EEF8B-DFBD-4E55-ABE7-2B644DB775B9}"/>
</file>

<file path=customXml/itemProps5.xml><?xml version="1.0" encoding="utf-8"?>
<ds:datastoreItem xmlns:ds="http://schemas.openxmlformats.org/officeDocument/2006/customXml" ds:itemID="{9943BCFD-7C05-4FEF-80F9-3A04C7A6C577}"/>
</file>

<file path=docProps/app.xml><?xml version="1.0" encoding="utf-8"?>
<Properties xmlns="http://schemas.openxmlformats.org/officeDocument/2006/extended-properties" xmlns:vt="http://schemas.openxmlformats.org/officeDocument/2006/docPropsVTypes">
  <Template>Normal</Template>
  <TotalTime>0</TotalTime>
  <Pages>16</Pages>
  <Words>4143</Words>
  <Characters>25804</Characters>
  <Application>Microsoft Office Word</Application>
  <DocSecurity>0</DocSecurity>
  <Lines>215</Lines>
  <Paragraphs>59</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29888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guide to using the land and sea transport method</dc:title>
  <dc:subject/>
  <dc:creator/>
  <cp:keywords/>
  <cp:lastModifiedBy/>
  <cp:revision>1</cp:revision>
  <dcterms:created xsi:type="dcterms:W3CDTF">2016-11-11T00:35:00Z</dcterms:created>
  <dcterms:modified xsi:type="dcterms:W3CDTF">2016-11-11T00:35:00Z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Keywords">
    <vt:lpwstr/>
  </property>
  <property fmtid="{D5CDD505-2E9C-101B-9397-08002B2CF9AE}" pid="3" name="Client">
    <vt:lpwstr/>
  </property>
  <property fmtid="{D5CDD505-2E9C-101B-9397-08002B2CF9AE}" pid="4" name="Agency">
    <vt:lpwstr>3;#CER|50355b21-7a8e-4219-802e-661523e8e7f6</vt:lpwstr>
  </property>
  <property fmtid="{D5CDD505-2E9C-101B-9397-08002B2CF9AE}" pid="5" name="FileKeywords">
    <vt:lpwstr>123;#Education|f60929e9-6d6b-424c-aae8-27d296ebd8f6;#142;#Guidance|8cb6a0a0-ee88-481f-9c12-0f4b80383655;#83;#Web Content|f8e7b11b-4e54-423a-a2d6-8ef5ead466dd;#144;#Transport|254f7606-8d1f-48e7-882b-e5cb3d678563;#124;#Method|046df179-c8fb-4b90-8165-fe2fa75</vt:lpwstr>
  </property>
  <property fmtid="{D5CDD505-2E9C-101B-9397-08002B2CF9AE}" pid="6" name="ContentTypeId">
    <vt:lpwstr>0x0101006FEDFF5A17EBFF408172BFDB5CA07867</vt:lpwstr>
  </property>
  <property fmtid="{D5CDD505-2E9C-101B-9397-08002B2CF9AE}" pid="7" name="Scheme">
    <vt:lpwstr>1;#ERF|41e285e3-4dde-400f-aad0-0573ada65508</vt:lpwstr>
  </property>
  <property fmtid="{D5CDD505-2E9C-101B-9397-08002B2CF9AE}" pid="8" name="ERFDocumentType">
    <vt:lpwstr/>
  </property>
  <property fmtid="{D5CDD505-2E9C-101B-9397-08002B2CF9AE}" pid="9" name="Media Type">
    <vt:lpwstr/>
  </property>
  <property fmtid="{D5CDD505-2E9C-101B-9397-08002B2CF9AE}" pid="10" name="ERFMethod">
    <vt:lpwstr/>
  </property>
  <property fmtid="{D5CDD505-2E9C-101B-9397-08002B2CF9AE}" pid="11" name="State">
    <vt:lpwstr/>
  </property>
</Properties>
</file>